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95" r:id="rId3"/>
    <p:sldId id="280" r:id="rId4"/>
    <p:sldId id="296" r:id="rId5"/>
    <p:sldId id="258" r:id="rId6"/>
    <p:sldId id="259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9" r:id="rId16"/>
    <p:sldId id="271" r:id="rId17"/>
    <p:sldId id="272" r:id="rId18"/>
    <p:sldId id="273" r:id="rId19"/>
    <p:sldId id="274" r:id="rId20"/>
    <p:sldId id="276" r:id="rId21"/>
    <p:sldId id="297" r:id="rId22"/>
    <p:sldId id="277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02" r:id="rId34"/>
    <p:sldId id="292" r:id="rId35"/>
    <p:sldId id="293" r:id="rId36"/>
    <p:sldId id="307" r:id="rId37"/>
    <p:sldId id="294" r:id="rId38"/>
    <p:sldId id="301" r:id="rId39"/>
    <p:sldId id="308" r:id="rId40"/>
    <p:sldId id="303" r:id="rId41"/>
    <p:sldId id="304" r:id="rId42"/>
    <p:sldId id="305" r:id="rId43"/>
    <p:sldId id="306" r:id="rId44"/>
    <p:sldId id="309" r:id="rId45"/>
    <p:sldId id="299" r:id="rId46"/>
    <p:sldId id="310" r:id="rId47"/>
    <p:sldId id="311" r:id="rId48"/>
    <p:sldId id="312" r:id="rId49"/>
    <p:sldId id="313" r:id="rId50"/>
    <p:sldId id="316" r:id="rId51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88177" autoAdjust="0"/>
  </p:normalViewPr>
  <p:slideViewPr>
    <p:cSldViewPr snapToGrid="0" showGuides="1">
      <p:cViewPr varScale="1">
        <p:scale>
          <a:sx n="107" d="100"/>
          <a:sy n="107" d="100"/>
        </p:scale>
        <p:origin x="10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02996-ACFE-4202-90DD-16C40BE232B7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9D7BC-B9DD-45CF-B303-9FC051A061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15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6701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2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570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http://kaya-soft.com/sqlserver2008-toranomaki/beginner/basic_select/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/>
              <a:t>a</a:t>
            </a:r>
            <a:r>
              <a:rPr kumimoji="1" lang="ja-JP" altLang="en-US" sz="1200" dirty="0" smtClean="0"/>
              <a:t>＝</a:t>
            </a:r>
            <a:r>
              <a:rPr kumimoji="1" lang="en-US" altLang="ja-JP" sz="1200" dirty="0" smtClean="0"/>
              <a:t>b</a:t>
            </a:r>
            <a:r>
              <a:rPr kumimoji="1" lang="ja-JP" altLang="en-US" sz="1200" dirty="0" smtClean="0"/>
              <a:t>　・・・　</a:t>
            </a:r>
            <a:r>
              <a:rPr lang="en-US" altLang="ja-JP" sz="1200" dirty="0" smtClean="0"/>
              <a:t>a</a:t>
            </a:r>
            <a:r>
              <a:rPr lang="ja-JP" altLang="en-US" sz="1200" dirty="0" smtClean="0"/>
              <a:t>が</a:t>
            </a:r>
            <a:r>
              <a:rPr lang="en-US" altLang="ja-JP" sz="1200" dirty="0" smtClean="0"/>
              <a:t>b</a:t>
            </a:r>
            <a:r>
              <a:rPr lang="ja-JP" altLang="en-US" sz="1200" dirty="0" smtClean="0"/>
              <a:t>と一致するものを抽出</a:t>
            </a:r>
            <a:endParaRPr lang="en-US" altLang="ja-JP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4254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29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ets.postgresql.jp/documents/tutorial/PostGIS" TargetMode="External"/><Relationship Id="rId2" Type="http://schemas.openxmlformats.org/officeDocument/2006/relationships/hyperlink" Target="http://workshops.boundlessgeo.com/postgis-intro-jp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opacific.org/opensourcegis/postgis" TargetMode="External"/><Relationship Id="rId5" Type="http://schemas.openxmlformats.org/officeDocument/2006/relationships/hyperlink" Target="http://postgis.net/docs/index.html" TargetMode="External"/><Relationship Id="rId4" Type="http://schemas.openxmlformats.org/officeDocument/2006/relationships/hyperlink" Target="http://www.postgresql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92829" y="2549082"/>
            <a:ext cx="4538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9.</a:t>
            </a:r>
            <a:r>
              <a:rPr lang="ja-JP" altLang="en-US" sz="4000" dirty="0"/>
              <a:t> </a:t>
            </a:r>
            <a:r>
              <a:rPr lang="ja-JP" altLang="en-US" sz="4000" dirty="0" smtClean="0"/>
              <a:t>空間</a:t>
            </a:r>
            <a:r>
              <a:rPr lang="ja-JP" altLang="en-US" sz="4000" dirty="0"/>
              <a:t>データベース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75" y="875933"/>
            <a:ext cx="6026507" cy="463287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5429370" y="1403887"/>
            <a:ext cx="3714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b="1" dirty="0" smtClean="0"/>
              <a:t>②　</a:t>
            </a:r>
            <a:r>
              <a:rPr lang="en-US" altLang="ja-JP" sz="1600" b="1" dirty="0" smtClean="0"/>
              <a:t>CREATE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EXTENSION </a:t>
            </a:r>
            <a:r>
              <a:rPr lang="en-US" altLang="ja-JP" sz="1600" dirty="0" err="1"/>
              <a:t>postgis</a:t>
            </a:r>
            <a:r>
              <a:rPr lang="en-US" altLang="ja-JP" sz="1600" dirty="0" smtClean="0"/>
              <a:t>;</a:t>
            </a:r>
            <a:r>
              <a:rPr lang="ja-JP" altLang="en-US" sz="1600" dirty="0" smtClean="0"/>
              <a:t>　を入力</a:t>
            </a:r>
            <a:endParaRPr lang="ja-JP" altLang="en-US" sz="16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1992242"/>
            <a:ext cx="3920122" cy="326676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420468" y="1081955"/>
            <a:ext cx="227358" cy="17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20468" y="632570"/>
            <a:ext cx="422102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</a:t>
            </a:r>
            <a:r>
              <a:rPr lang="ja-JP" altLang="en-US" b="1" dirty="0"/>
              <a:t>任意のＳＱＬクエリを実行するボタンをクリックする</a:t>
            </a:r>
            <a:endParaRPr kumimoji="1" lang="ja-JP" altLang="en-US" b="1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6093758" y="1742441"/>
            <a:ext cx="64994" cy="11586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201690" y="275569"/>
            <a:ext cx="7886700" cy="261409"/>
          </a:xfrm>
        </p:spPr>
        <p:txBody>
          <a:bodyPr>
            <a:noAutofit/>
          </a:bodyPr>
          <a:lstStyle/>
          <a:p>
            <a:r>
              <a:rPr lang="en-US" altLang="ja-JP" sz="3200" dirty="0" err="1" smtClean="0">
                <a:solidFill>
                  <a:srgbClr val="0070C0"/>
                </a:solidFill>
              </a:rPr>
              <a:t>PostGIS</a:t>
            </a:r>
            <a:r>
              <a:rPr lang="ja-JP" altLang="en-US" sz="3200" dirty="0" smtClean="0">
                <a:solidFill>
                  <a:srgbClr val="0070C0"/>
                </a:solidFill>
              </a:rPr>
              <a:t>を追加し、空間解析機能を追加する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427694" y="3532093"/>
            <a:ext cx="1374094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③　</a:t>
            </a:r>
            <a:r>
              <a:rPr lang="en-US" altLang="ja-JP" dirty="0" smtClean="0"/>
              <a:t>F5</a:t>
            </a:r>
            <a:r>
              <a:rPr lang="ja-JP" altLang="en-US" dirty="0" smtClean="0"/>
              <a:t>を押すか</a:t>
            </a:r>
            <a:endParaRPr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　をクリック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709461" y="2321776"/>
            <a:ext cx="148539" cy="15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730" y="3822401"/>
            <a:ext cx="206189" cy="197223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6427694" y="4395551"/>
            <a:ext cx="173477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④結果が表示される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136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515143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97" y="817060"/>
            <a:ext cx="6371303" cy="4897940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019175" y="1686005"/>
            <a:ext cx="2076450" cy="476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848897" y="46963"/>
            <a:ext cx="3714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 smtClean="0"/>
              <a:t>Extensions </a:t>
            </a:r>
            <a:r>
              <a:rPr lang="ja-JP" altLang="en-US" sz="1800" dirty="0" smtClean="0"/>
              <a:t>に </a:t>
            </a:r>
            <a:r>
              <a:rPr lang="en-US" altLang="ja-JP" sz="1800" dirty="0" err="1" smtClean="0"/>
              <a:t>postgis</a:t>
            </a:r>
            <a:r>
              <a:rPr lang="ja-JP" altLang="en-US" sz="1800" dirty="0" smtClean="0"/>
              <a:t>が追加された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65197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-6870"/>
            <a:ext cx="96887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PostGIS 2.0 Shapefile and DBF Loader 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Exporter</a:t>
            </a:r>
            <a:r>
              <a:rPr lang="ja-JP" altLang="en-US" sz="2800" b="1" dirty="0">
                <a:solidFill>
                  <a:srgbClr val="0070C0"/>
                </a:solidFill>
              </a:rPr>
              <a:t>　</a:t>
            </a:r>
            <a:endParaRPr lang="en-US" altLang="ja-JP" sz="2800" b="1" dirty="0" smtClean="0">
              <a:solidFill>
                <a:srgbClr val="0070C0"/>
              </a:solidFill>
            </a:endParaRPr>
          </a:p>
          <a:p>
            <a:r>
              <a:rPr lang="ja-JP" altLang="en-US" sz="2800" b="1" dirty="0" smtClean="0">
                <a:solidFill>
                  <a:srgbClr val="0070C0"/>
                </a:solidFill>
              </a:rPr>
              <a:t>                                                            で</a:t>
            </a:r>
            <a:r>
              <a:rPr lang="en-US" altLang="ja-JP" sz="2800" b="1" dirty="0" smtClean="0">
                <a:solidFill>
                  <a:srgbClr val="0070C0"/>
                </a:solidFill>
              </a:rPr>
              <a:t>DB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にShapefileを読み込む</a:t>
            </a:r>
            <a:endParaRPr lang="en-US" altLang="ja-JP" sz="2800" b="1" dirty="0" smtClean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839890"/>
            <a:ext cx="3314187" cy="48751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84" y="1801484"/>
            <a:ext cx="2499646" cy="20156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4472" y="4232913"/>
            <a:ext cx="2684206" cy="1372241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143625" y="2076449"/>
            <a:ext cx="2620397" cy="160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U</a:t>
            </a:r>
            <a:r>
              <a:rPr kumimoji="1" lang="en-US" altLang="ja-JP" dirty="0" smtClean="0"/>
              <a:t>sername : </a:t>
            </a:r>
            <a:r>
              <a:rPr kumimoji="1" lang="en-US" altLang="ja-JP" dirty="0" err="1" smtClean="0"/>
              <a:t>postgres</a:t>
            </a:r>
            <a:endParaRPr kumimoji="1" lang="en-US" altLang="ja-JP" dirty="0" smtClean="0"/>
          </a:p>
          <a:p>
            <a:r>
              <a:rPr lang="en-US" altLang="ja-JP" dirty="0" smtClean="0"/>
              <a:t>Password : </a:t>
            </a:r>
            <a:r>
              <a:rPr lang="ja-JP" altLang="en-US" dirty="0" smtClean="0"/>
              <a:t>●</a:t>
            </a:r>
            <a:r>
              <a:rPr lang="ja-JP" altLang="en-US" dirty="0"/>
              <a:t> </a:t>
            </a:r>
            <a:r>
              <a:rPr lang="ja-JP" altLang="en-US" dirty="0" smtClean="0"/>
              <a:t>●</a:t>
            </a:r>
            <a:r>
              <a:rPr lang="ja-JP" altLang="en-US" dirty="0"/>
              <a:t> </a:t>
            </a:r>
            <a:r>
              <a:rPr lang="ja-JP" altLang="en-US" dirty="0" smtClean="0"/>
              <a:t>●</a:t>
            </a:r>
            <a:r>
              <a:rPr lang="ja-JP" altLang="en-US" dirty="0"/>
              <a:t> ●</a:t>
            </a:r>
            <a:endParaRPr lang="en-US" altLang="ja-JP" dirty="0" smtClean="0"/>
          </a:p>
          <a:p>
            <a:r>
              <a:rPr lang="en-US" altLang="ja-JP" dirty="0" smtClean="0"/>
              <a:t>Server Host : localhost  5433</a:t>
            </a:r>
            <a:r>
              <a:rPr lang="ja-JP" altLang="en-US" dirty="0" smtClean="0"/>
              <a:t>（</a:t>
            </a:r>
            <a:r>
              <a:rPr lang="en-US" altLang="ja-JP" dirty="0" smtClean="0"/>
              <a:t>※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en-US" altLang="ja-JP" dirty="0" smtClean="0"/>
              <a:t>Database</a:t>
            </a:r>
            <a:r>
              <a:rPr lang="ja-JP" altLang="en-US" dirty="0" smtClean="0"/>
              <a:t> </a:t>
            </a:r>
            <a:r>
              <a:rPr lang="en-US" altLang="ja-JP" dirty="0" smtClean="0"/>
              <a:t>: </a:t>
            </a:r>
            <a:r>
              <a:rPr lang="en-US" altLang="ja-JP" dirty="0" err="1" smtClean="0"/>
              <a:t>tokyo</a:t>
            </a:r>
            <a:endParaRPr lang="en-US" altLang="ja-JP" dirty="0" smtClean="0"/>
          </a:p>
          <a:p>
            <a:r>
              <a:rPr kumimoji="1" lang="ja-JP" altLang="en-US" dirty="0" smtClean="0"/>
              <a:t>　　　　　　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smtClean="0"/>
              <a:t> 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6" y="1234609"/>
            <a:ext cx="1612013" cy="635989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V="1">
            <a:off x="8477250" y="1348367"/>
            <a:ext cx="82515" cy="12329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286000" y="1106760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①クリック</a:t>
            </a:r>
            <a:endParaRPr kumimoji="1" lang="ja-JP" altLang="en-US" sz="16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05017" y="3762056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②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971800" y="1552604"/>
            <a:ext cx="866709" cy="1819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4241595" y="3711403"/>
            <a:ext cx="1542552" cy="1279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820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77" y="383445"/>
            <a:ext cx="5919787" cy="496960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1925" y="5353050"/>
            <a:ext cx="215315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日本語ディレクトリは</a:t>
            </a:r>
            <a:r>
              <a:rPr kumimoji="1" lang="en-US" altLang="ja-JP" b="1" dirty="0" smtClean="0"/>
              <a:t>NG</a:t>
            </a:r>
            <a:endParaRPr kumimoji="1" lang="ja-JP" altLang="en-US" b="1" dirty="0"/>
          </a:p>
        </p:txBody>
      </p:sp>
      <p:cxnSp>
        <p:nvCxnSpPr>
          <p:cNvPr id="5" name="直線矢印コネクタ 4"/>
          <p:cNvCxnSpPr/>
          <p:nvPr/>
        </p:nvCxnSpPr>
        <p:spPr>
          <a:xfrm flipV="1">
            <a:off x="733425" y="2310048"/>
            <a:ext cx="687229" cy="2957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218631" y="3479421"/>
            <a:ext cx="91884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クリック</a:t>
            </a:r>
            <a:endParaRPr kumimoji="1" lang="ja-JP" altLang="en-US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2763680" y="3320394"/>
            <a:ext cx="1257272" cy="234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3" name="正方形/長方形 12"/>
          <p:cNvSpPr/>
          <p:nvPr/>
        </p:nvSpPr>
        <p:spPr>
          <a:xfrm>
            <a:off x="5535427" y="1763778"/>
            <a:ext cx="352425" cy="571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839427" y="2242437"/>
            <a:ext cx="2430474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②世界測地系平面直角</a:t>
            </a:r>
            <a:r>
              <a:rPr lang="en-US" altLang="ja-JP" b="1" dirty="0" smtClean="0"/>
              <a:t>9</a:t>
            </a:r>
            <a:r>
              <a:rPr lang="ja-JP" altLang="en-US" b="1" dirty="0" smtClean="0"/>
              <a:t>系の</a:t>
            </a:r>
            <a:endParaRPr lang="en-US" altLang="ja-JP" b="1" dirty="0" smtClean="0"/>
          </a:p>
          <a:p>
            <a:r>
              <a:rPr kumimoji="1" lang="en-US" altLang="ja-JP" b="1" dirty="0" smtClean="0"/>
              <a:t>SRID</a:t>
            </a:r>
            <a:r>
              <a:rPr lang="ja-JP" altLang="en-US" b="1" dirty="0" smtClean="0"/>
              <a:t>を入力</a:t>
            </a:r>
            <a:endParaRPr kumimoji="1" lang="ja-JP" altLang="en-US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1420654" y="3018039"/>
            <a:ext cx="5345717" cy="189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739390" y="2937181"/>
            <a:ext cx="91884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①クリック</a:t>
            </a:r>
            <a:endParaRPr kumimoji="1" lang="ja-JP" altLang="en-US" b="1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054664" y="3263336"/>
            <a:ext cx="2246498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読み込むファイルのエンコードを確認しておく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62418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53653"/>
            <a:ext cx="6477000" cy="497919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068327" y="2621028"/>
            <a:ext cx="703448" cy="369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3570206" y="197439"/>
            <a:ext cx="2117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テーブルが追加された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007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91928"/>
            <a:ext cx="6722018" cy="51675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553977" y="296955"/>
            <a:ext cx="255773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>
            <a:endCxn id="5" idx="2"/>
          </p:cNvCxnSpPr>
          <p:nvPr/>
        </p:nvCxnSpPr>
        <p:spPr>
          <a:xfrm flipV="1">
            <a:off x="1247775" y="516030"/>
            <a:ext cx="434089" cy="1762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>
            <a:off x="1824037" y="516030"/>
            <a:ext cx="2482665" cy="2009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464819" y="5286374"/>
            <a:ext cx="554350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テーブルを選択して、　　　</a:t>
            </a:r>
            <a:r>
              <a:rPr lang="ja-JP" altLang="en-US" dirty="0" smtClean="0"/>
              <a:t>をクリックするとテーブルの中身が参照できる</a:t>
            </a:r>
            <a:endParaRPr kumimoji="1" lang="en-US" altLang="ja-JP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8841" y="5313675"/>
            <a:ext cx="190500" cy="20002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875" y="1085850"/>
            <a:ext cx="4101102" cy="38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809625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70" y="1670049"/>
            <a:ext cx="4150521" cy="350882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ＱＧＩＳで</a:t>
            </a:r>
            <a:r>
              <a:rPr lang="ja-JP" altLang="en-US" sz="3200" u="none" dirty="0" smtClean="0">
                <a:solidFill>
                  <a:srgbClr val="0070C0"/>
                </a:solidFill>
              </a:rPr>
              <a:t>データベースを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読み込む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487427" y="1390650"/>
            <a:ext cx="170048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1970" y="1645011"/>
            <a:ext cx="333375" cy="36846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16954" y="1735987"/>
            <a:ext cx="1819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①　　　</a:t>
            </a:r>
            <a:r>
              <a:rPr lang="ja-JP" altLang="en-US" sz="1600" dirty="0"/>
              <a:t> </a:t>
            </a:r>
            <a:r>
              <a:rPr lang="ja-JP" altLang="en-US" sz="1600" dirty="0" smtClean="0"/>
              <a:t>　をクリック</a:t>
            </a:r>
            <a:endParaRPr kumimoji="1"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657475" y="1562100"/>
            <a:ext cx="2238375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5392552" y="2286000"/>
            <a:ext cx="531998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58551" y="2734847"/>
            <a:ext cx="1844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②新規</a:t>
            </a:r>
            <a:r>
              <a:rPr lang="ja-JP" altLang="en-US" sz="1600" b="1" dirty="0" smtClean="0"/>
              <a:t> をクリック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1662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46" y="164942"/>
            <a:ext cx="3725408" cy="530891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207" y="3971018"/>
            <a:ext cx="2209800" cy="12001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734050" y="790575"/>
            <a:ext cx="27831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名称　任意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ホスト　</a:t>
            </a:r>
            <a:r>
              <a:rPr lang="en-US" altLang="ja-JP" sz="1600" dirty="0" smtClean="0"/>
              <a:t>localhost</a:t>
            </a:r>
          </a:p>
          <a:p>
            <a:r>
              <a:rPr kumimoji="1" lang="ja-JP" altLang="en-US" sz="1600" dirty="0" smtClean="0"/>
              <a:t>ポート　</a:t>
            </a:r>
            <a:r>
              <a:rPr kumimoji="1" lang="en-US" altLang="ja-JP" sz="1600" dirty="0" smtClean="0"/>
              <a:t>5433</a:t>
            </a:r>
            <a:r>
              <a:rPr kumimoji="1" lang="ja-JP" altLang="en-US" sz="1600" dirty="0" smtClean="0"/>
              <a:t>（チェックしておく）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ユーザー名　</a:t>
            </a:r>
            <a:r>
              <a:rPr lang="en-US" altLang="ja-JP" sz="1600" dirty="0" err="1" smtClean="0"/>
              <a:t>postgres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パスワード　</a:t>
            </a:r>
            <a:r>
              <a:rPr lang="ja-JP" altLang="en-US" sz="1600" dirty="0" smtClean="0"/>
              <a:t>●</a:t>
            </a:r>
            <a:r>
              <a:rPr lang="ja-JP" altLang="en-US" sz="1600" dirty="0"/>
              <a:t> </a:t>
            </a:r>
            <a:r>
              <a:rPr lang="ja-JP" altLang="en-US" sz="1600" dirty="0" smtClean="0"/>
              <a:t>●</a:t>
            </a:r>
            <a:r>
              <a:rPr lang="ja-JP" altLang="en-US" sz="1600" dirty="0"/>
              <a:t> </a:t>
            </a:r>
            <a:r>
              <a:rPr lang="ja-JP" altLang="en-US" sz="1600" dirty="0" smtClean="0"/>
              <a:t>●</a:t>
            </a:r>
            <a:r>
              <a:rPr lang="ja-JP" altLang="en-US" sz="1600" dirty="0"/>
              <a:t> ●</a:t>
            </a:r>
            <a:endParaRPr kumimoji="1" lang="ja-JP" altLang="en-US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3333750" y="2819399"/>
            <a:ext cx="1714500" cy="171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4842874" y="3161392"/>
            <a:ext cx="1729376" cy="1267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857736" y="4791074"/>
            <a:ext cx="686064" cy="20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979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28625"/>
            <a:ext cx="5791200" cy="489585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162175" y="2162174"/>
            <a:ext cx="5086350" cy="171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62273" y="2390775"/>
            <a:ext cx="18053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レイヤを選択する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62123" y="5324475"/>
            <a:ext cx="155202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②　追加をクリック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971925" y="4930332"/>
            <a:ext cx="704850" cy="203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41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78" y="531903"/>
            <a:ext cx="6545943" cy="503219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34750" y="116757"/>
            <a:ext cx="2480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データベースが表示された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7175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3217" y="699670"/>
            <a:ext cx="4137772" cy="505354"/>
          </a:xfrm>
        </p:spPr>
        <p:txBody>
          <a:bodyPr>
            <a:normAutofit/>
          </a:bodyPr>
          <a:lstStyle/>
          <a:p>
            <a:r>
              <a:rPr lang="en-US" altLang="ja-JP" sz="2000" b="1" u="none" dirty="0" err="1" smtClean="0"/>
              <a:t>PostGIS</a:t>
            </a:r>
            <a:r>
              <a:rPr lang="ja-JP" altLang="en-US" sz="2000" b="1" u="none" dirty="0" smtClean="0"/>
              <a:t>を利用して</a:t>
            </a:r>
            <a:r>
              <a:rPr lang="en-US" altLang="ja-JP" sz="2000" b="1" u="none" dirty="0" smtClean="0"/>
              <a:t>GIS</a:t>
            </a:r>
            <a:r>
              <a:rPr lang="ja-JP" altLang="en-US" sz="2000" b="1" u="none" dirty="0" smtClean="0"/>
              <a:t>データを扱う</a:t>
            </a:r>
            <a:endParaRPr kumimoji="1" lang="ja-JP" altLang="en-US" sz="2000" b="1" u="none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17" y="1205024"/>
            <a:ext cx="5203825" cy="400044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476315" y="1205024"/>
            <a:ext cx="352425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/>
              <a:t>[</a:t>
            </a:r>
            <a:r>
              <a:rPr kumimoji="1" lang="ja-JP" altLang="en-US" sz="1400" b="1" dirty="0" smtClean="0"/>
              <a:t>利用データ</a:t>
            </a:r>
            <a:r>
              <a:rPr kumimoji="1" lang="en-US" altLang="ja-JP" sz="1400" b="1" dirty="0" smtClean="0"/>
              <a:t>]</a:t>
            </a:r>
            <a:br>
              <a:rPr kumimoji="1" lang="en-US" altLang="ja-JP" sz="1400" b="1" dirty="0" smtClean="0"/>
            </a:br>
            <a:endParaRPr kumimoji="1" lang="en-US" altLang="ja-JP" sz="1400" b="1" dirty="0" smtClean="0"/>
          </a:p>
          <a:p>
            <a:r>
              <a:rPr lang="ja-JP" altLang="en-US" sz="1400" b="1" dirty="0"/>
              <a:t>国土交通省国土政策局「国土数値</a:t>
            </a:r>
            <a:r>
              <a:rPr lang="ja-JP" altLang="en-US" sz="1400" b="1" dirty="0" smtClean="0"/>
              <a:t>情報東京都行政区画データと全国鉄道データ）</a:t>
            </a:r>
            <a:r>
              <a:rPr lang="ja-JP" altLang="en-US" sz="1400" b="1" dirty="0"/>
              <a:t>」</a:t>
            </a:r>
            <a:r>
              <a:rPr lang="ja-JP" altLang="en-US" sz="1400" b="1" dirty="0" smtClean="0"/>
              <a:t>を</a:t>
            </a:r>
            <a:r>
              <a:rPr lang="en-US" altLang="ja-JP" sz="1400" b="1" dirty="0" smtClean="0"/>
              <a:t>23</a:t>
            </a:r>
            <a:r>
              <a:rPr lang="ja-JP" altLang="en-US" sz="1400" b="1" dirty="0" smtClean="0"/>
              <a:t>区のみのデータに加工し、利用。</a:t>
            </a:r>
            <a:endParaRPr lang="en-US" altLang="ja-JP" sz="1400" b="1" dirty="0" smtClean="0"/>
          </a:p>
          <a:p>
            <a:endParaRPr kumimoji="1" lang="en-US" altLang="ja-JP" sz="1400" b="1" dirty="0"/>
          </a:p>
          <a:p>
            <a:r>
              <a:rPr lang="ja-JP" altLang="en-US" sz="1400" b="1" dirty="0"/>
              <a:t>東京都</a:t>
            </a:r>
            <a:r>
              <a:rPr lang="ja-JP" altLang="en-US" sz="1400" b="1" dirty="0" smtClean="0"/>
              <a:t>オープンデータ　</a:t>
            </a:r>
            <a:endParaRPr lang="en-US" altLang="ja-JP" sz="1400" b="1" dirty="0" smtClean="0"/>
          </a:p>
          <a:p>
            <a:r>
              <a:rPr lang="ja-JP" altLang="en-US" sz="1400" b="1" dirty="0" smtClean="0"/>
              <a:t>地域別人口</a:t>
            </a:r>
            <a:r>
              <a:rPr lang="en-US" altLang="ja-JP" sz="1400" b="1" dirty="0" smtClean="0"/>
              <a:t>.</a:t>
            </a:r>
            <a:r>
              <a:rPr lang="en-US" altLang="ja-JP" sz="1400" b="1" dirty="0" err="1" smtClean="0"/>
              <a:t>xlsx</a:t>
            </a:r>
            <a:r>
              <a:rPr lang="ja-JP" altLang="en-US" sz="1400" b="1" dirty="0" smtClean="0"/>
              <a:t>（</a:t>
            </a:r>
            <a:r>
              <a:rPr lang="en-US" altLang="ja-JP" sz="1000" b="1" dirty="0"/>
              <a:t>【</a:t>
            </a:r>
            <a:r>
              <a:rPr lang="ja-JP" altLang="en-US" sz="1000" b="1" dirty="0"/>
              <a:t>地域別人口　（</a:t>
            </a:r>
            <a:r>
              <a:rPr lang="en-US" altLang="ja-JP" sz="1000" b="1" dirty="0"/>
              <a:t>2-3</a:t>
            </a:r>
            <a:r>
              <a:rPr lang="ja-JP" altLang="en-US" sz="1000" b="1" dirty="0"/>
              <a:t>表）</a:t>
            </a:r>
            <a:r>
              <a:rPr lang="en-US" altLang="ja-JP" sz="1000" b="1" dirty="0"/>
              <a:t>】</a:t>
            </a:r>
            <a:r>
              <a:rPr lang="ja-JP" altLang="en-US" sz="1000" b="1" dirty="0" err="1"/>
              <a:t>、</a:t>
            </a:r>
            <a:r>
              <a:rPr lang="ja-JP" altLang="en-US" sz="1000" b="1" dirty="0"/>
              <a:t>東京都、クリエイティブ・コモンズ・ライセンス 表示 </a:t>
            </a:r>
            <a:r>
              <a:rPr lang="en-US" altLang="ja-JP" sz="1000" b="1" dirty="0"/>
              <a:t>2.1</a:t>
            </a:r>
            <a:r>
              <a:rPr lang="ja-JP" altLang="en-US" sz="1000" b="1" dirty="0"/>
              <a:t>（</a:t>
            </a:r>
            <a:r>
              <a:rPr lang="en-US" altLang="ja-JP" sz="1000" b="1" dirty="0"/>
              <a:t>http://creativecommons.org/licenses/by/2.1/jp/</a:t>
            </a:r>
            <a:r>
              <a:rPr lang="ja-JP" altLang="en-US" sz="1000" b="1" dirty="0" smtClean="0"/>
              <a:t>）</a:t>
            </a:r>
            <a:endParaRPr lang="en-US" altLang="ja-JP" sz="1000" b="1" dirty="0"/>
          </a:p>
          <a:p>
            <a:r>
              <a:rPr lang="ja-JP" altLang="en-US" sz="1100" b="1" dirty="0" smtClean="0"/>
              <a:t>）</a:t>
            </a:r>
            <a:r>
              <a:rPr lang="ja-JP" altLang="en-US" sz="1400" b="1" dirty="0" smtClean="0"/>
              <a:t>を利用し、平成</a:t>
            </a:r>
            <a:r>
              <a:rPr lang="en-US" altLang="ja-JP" sz="1400" b="1" dirty="0" smtClean="0"/>
              <a:t>25</a:t>
            </a:r>
            <a:r>
              <a:rPr lang="ja-JP" altLang="en-US" sz="1400" b="1" dirty="0" smtClean="0"/>
              <a:t>年</a:t>
            </a:r>
            <a:r>
              <a:rPr lang="en-US" altLang="ja-JP" sz="1400" b="1" dirty="0" smtClean="0"/>
              <a:t>1</a:t>
            </a:r>
            <a:r>
              <a:rPr lang="ja-JP" altLang="en-US" sz="1400" b="1" dirty="0" smtClean="0"/>
              <a:t>月人口を</a:t>
            </a:r>
            <a:r>
              <a:rPr lang="en-US" altLang="ja-JP" sz="1400" b="1" dirty="0" smtClean="0"/>
              <a:t>csv</a:t>
            </a:r>
            <a:r>
              <a:rPr lang="ja-JP" altLang="en-US" sz="1400" b="1" dirty="0" smtClean="0"/>
              <a:t>に加工したものを利用。</a:t>
            </a:r>
            <a:endParaRPr lang="en-US" altLang="ja-JP" sz="1400" b="1" dirty="0" smtClean="0"/>
          </a:p>
          <a:p>
            <a:endParaRPr kumimoji="1" lang="en-US" altLang="ja-JP" sz="14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476315" y="4079084"/>
            <a:ext cx="3377848" cy="1821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</a:t>
            </a:r>
            <a:r>
              <a:rPr lang="ja-JP" altLang="en-US" b="1" dirty="0"/>
              <a:t>内容</a:t>
            </a:r>
            <a:r>
              <a:rPr lang="en-US" altLang="ja-JP" b="1" dirty="0" smtClean="0"/>
              <a:t>]</a:t>
            </a:r>
          </a:p>
          <a:p>
            <a:endParaRPr lang="en-US" altLang="ja-JP" b="1" dirty="0"/>
          </a:p>
          <a:p>
            <a:r>
              <a:rPr lang="ja-JP" altLang="en-US" b="1" dirty="0" smtClean="0"/>
              <a:t>①　データベースの作成とテーブルの</a:t>
            </a:r>
            <a:r>
              <a:rPr lang="ja-JP" altLang="en-US" b="1" dirty="0"/>
              <a:t>表示</a:t>
            </a:r>
            <a:endParaRPr lang="en-US" altLang="ja-JP" b="1" dirty="0"/>
          </a:p>
          <a:p>
            <a:r>
              <a:rPr lang="ja-JP" altLang="en-US" b="1" dirty="0" smtClean="0"/>
              <a:t>②　属性検索</a:t>
            </a:r>
            <a:endParaRPr lang="en-US" altLang="ja-JP" b="1" dirty="0" smtClean="0"/>
          </a:p>
          <a:p>
            <a:r>
              <a:rPr lang="ja-JP" altLang="en-US" b="1" dirty="0" smtClean="0"/>
              <a:t>③</a:t>
            </a:r>
            <a:r>
              <a:rPr lang="ja-JP" altLang="en-US" b="1" dirty="0"/>
              <a:t>　</a:t>
            </a:r>
            <a:r>
              <a:rPr lang="ja-JP" altLang="en-US" b="1" dirty="0" smtClean="0"/>
              <a:t>空間</a:t>
            </a:r>
            <a:r>
              <a:rPr lang="ja-JP" altLang="en-US" b="1" dirty="0"/>
              <a:t>検索</a:t>
            </a:r>
            <a:endParaRPr lang="en-US" altLang="ja-JP" b="1" dirty="0" smtClean="0"/>
          </a:p>
          <a:p>
            <a:r>
              <a:rPr lang="ja-JP" altLang="en-US" b="1" dirty="0" smtClean="0"/>
              <a:t>④　空間結合</a:t>
            </a:r>
            <a:endParaRPr lang="en-US" altLang="ja-JP" b="1" dirty="0" smtClean="0"/>
          </a:p>
          <a:p>
            <a:r>
              <a:rPr lang="ja-JP" altLang="en-US" b="1" dirty="0" smtClean="0"/>
              <a:t>⑤　</a:t>
            </a:r>
            <a:r>
              <a:rPr lang="en-US" altLang="ja-JP" b="1" dirty="0" smtClean="0"/>
              <a:t>23</a:t>
            </a:r>
            <a:r>
              <a:rPr lang="ja-JP" altLang="en-US" b="1" dirty="0" smtClean="0"/>
              <a:t>区内の駅密度を計算し</a:t>
            </a:r>
            <a:r>
              <a:rPr lang="en-US" altLang="ja-JP" b="1" dirty="0" smtClean="0"/>
              <a:t>QGIS</a:t>
            </a:r>
            <a:r>
              <a:rPr lang="ja-JP" altLang="en-US" b="1" dirty="0" smtClean="0"/>
              <a:t>で表示</a:t>
            </a:r>
            <a:endParaRPr lang="en-US" altLang="ja-JP" b="1" dirty="0" smtClean="0"/>
          </a:p>
          <a:p>
            <a:endParaRPr lang="en-US" altLang="ja-JP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83217" y="134316"/>
            <a:ext cx="3260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u="sng" dirty="0" smtClean="0">
                <a:solidFill>
                  <a:srgbClr val="0070C0"/>
                </a:solidFill>
              </a:rPr>
              <a:t>空間</a:t>
            </a:r>
            <a:r>
              <a:rPr lang="ja-JP" altLang="en-US" sz="3200" u="sng" dirty="0">
                <a:solidFill>
                  <a:srgbClr val="0070C0"/>
                </a:solidFill>
              </a:rPr>
              <a:t>データベース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87" y="247750"/>
            <a:ext cx="2581301" cy="52217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719845" y="26162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b="1" dirty="0" smtClean="0"/>
              <a:t>サンプルデータ</a:t>
            </a:r>
            <a:endParaRPr kumimoji="1" lang="ja-JP" altLang="en-US" sz="11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41501" y="769921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b="1" dirty="0" smtClean="0"/>
              <a:t>テーブル結合→面積計算をして上のような属性をもつデータを作成</a:t>
            </a:r>
            <a:endParaRPr kumimoji="1" lang="en-US" altLang="ja-JP" sz="900" b="1" dirty="0" smtClean="0"/>
          </a:p>
          <a:p>
            <a:r>
              <a:rPr lang="ja-JP" altLang="en-US" sz="900" b="1" dirty="0" smtClean="0"/>
              <a:t>（エンコードは、</a:t>
            </a:r>
            <a:r>
              <a:rPr lang="en-US" altLang="ja-JP" sz="900" b="1" dirty="0" smtClean="0"/>
              <a:t>UTF-8</a:t>
            </a:r>
            <a:r>
              <a:rPr lang="ja-JP" altLang="en-US" sz="900" b="1" dirty="0" smtClean="0"/>
              <a:t>）</a:t>
            </a:r>
            <a:endParaRPr kumimoji="1" lang="ja-JP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5763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u="none" dirty="0" smtClean="0">
                <a:solidFill>
                  <a:srgbClr val="0070C0"/>
                </a:solidFill>
              </a:rPr>
              <a:t>②　属性検索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47" y="1057275"/>
            <a:ext cx="4113562" cy="3162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755" y="1457324"/>
            <a:ext cx="5410743" cy="415950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961761" y="1162050"/>
            <a:ext cx="143139" cy="169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104900" y="1246849"/>
            <a:ext cx="1362075" cy="6772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657600" y="283845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FFC000"/>
                </a:solidFill>
              </a:rPr>
              <a:t>ここに</a:t>
            </a:r>
            <a:r>
              <a:rPr kumimoji="1" lang="en-US" altLang="ja-JP" sz="1800" b="1" dirty="0" smtClean="0">
                <a:solidFill>
                  <a:srgbClr val="FFC000"/>
                </a:solidFill>
              </a:rPr>
              <a:t>SQL</a:t>
            </a:r>
            <a:r>
              <a:rPr kumimoji="1" lang="ja-JP" altLang="en-US" sz="1800" b="1" dirty="0" smtClean="0">
                <a:solidFill>
                  <a:srgbClr val="FFC000"/>
                </a:solidFill>
              </a:rPr>
              <a:t>文を入力する</a:t>
            </a:r>
            <a:endParaRPr kumimoji="1" lang="ja-JP" altLang="en-US" sz="1800" b="1" dirty="0">
              <a:solidFill>
                <a:srgbClr val="FFC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57600" y="4857749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FFC000"/>
                </a:solidFill>
              </a:rPr>
              <a:t>検索結果や計算結果が表示される</a:t>
            </a:r>
            <a:endParaRPr kumimoji="1" lang="ja-JP" altLang="en-US" sz="1800" b="1" dirty="0">
              <a:solidFill>
                <a:srgbClr val="FFC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664755" y="2009774"/>
            <a:ext cx="4317070" cy="22955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64754" y="4305299"/>
            <a:ext cx="5410743" cy="131153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269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u="none" dirty="0" smtClean="0">
                <a:solidFill>
                  <a:srgbClr val="0070C0"/>
                </a:solidFill>
              </a:rPr>
              <a:t>よく使う</a:t>
            </a:r>
            <a:r>
              <a:rPr lang="en-US" altLang="ja-JP" sz="3200" u="none" dirty="0" smtClean="0">
                <a:solidFill>
                  <a:srgbClr val="0070C0"/>
                </a:solidFill>
              </a:rPr>
              <a:t>SQL</a:t>
            </a:r>
            <a:r>
              <a:rPr lang="ja-JP" altLang="en-US" sz="3200" u="none" dirty="0" smtClean="0">
                <a:solidFill>
                  <a:srgbClr val="0070C0"/>
                </a:solidFill>
              </a:rPr>
              <a:t>文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00660" y="1387849"/>
            <a:ext cx="2646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SLECT</a:t>
            </a:r>
            <a:r>
              <a:rPr lang="ja-JP" altLang="en-US" sz="2400" dirty="0"/>
              <a:t> ・・・・・ </a:t>
            </a:r>
            <a:r>
              <a:rPr lang="ja-JP" altLang="en-US" sz="2400" dirty="0" smtClean="0"/>
              <a:t>列名</a:t>
            </a:r>
            <a:r>
              <a:rPr kumimoji="1" lang="ja-JP" altLang="en-US" sz="2400" dirty="0" smtClean="0"/>
              <a:t>　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00660" y="1915429"/>
            <a:ext cx="3387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FROM</a:t>
            </a:r>
            <a:r>
              <a:rPr kumimoji="1" lang="ja-JP" altLang="en-US" sz="2400" dirty="0" smtClean="0"/>
              <a:t>　・・・・・テーブル名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00660" y="2473146"/>
            <a:ext cx="839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WHERE</a:t>
            </a:r>
            <a:r>
              <a:rPr kumimoji="1" lang="ja-JP" altLang="en-US" sz="2400" dirty="0" smtClean="0"/>
              <a:t>　・・・・条件</a:t>
            </a:r>
            <a:r>
              <a:rPr lang="ja-JP" altLang="en-US" sz="2400" dirty="0" smtClean="0"/>
              <a:t>の指定（表示するデータの選択）　列＝値など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5072467"/>
            <a:ext cx="7894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　チェック　　　</a:t>
            </a:r>
            <a:r>
              <a:rPr kumimoji="1" lang="en-US" altLang="ja-JP" sz="2400" dirty="0" smtClean="0"/>
              <a:t>GROUP BY</a:t>
            </a:r>
            <a:r>
              <a:rPr kumimoji="1" lang="ja-JP" altLang="en-US" sz="2400" dirty="0" smtClean="0"/>
              <a:t>　・・・・</a:t>
            </a:r>
            <a:r>
              <a:rPr kumimoji="1" lang="en-US" altLang="ja-JP" sz="2400" dirty="0" smtClean="0"/>
              <a:t> </a:t>
            </a:r>
            <a:r>
              <a:rPr kumimoji="1" lang="ja-JP" altLang="en-US" sz="2400" dirty="0" smtClean="0"/>
              <a:t>グループ化する集約関数）</a:t>
            </a:r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71475" y="893226"/>
            <a:ext cx="865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rgbClr val="333333"/>
                </a:solidFill>
                <a:latin typeface="MS PGothic" panose="020B0600070205080204" pitchFamily="50" charset="-128"/>
                <a:ea typeface="MS PGothic" panose="020B0600070205080204" pitchFamily="50" charset="-128"/>
              </a:rPr>
              <a:t>SELECT</a:t>
            </a:r>
            <a:r>
              <a:rPr lang="ja-JP" altLang="en-US" sz="2400" b="1" dirty="0" smtClean="0">
                <a:solidFill>
                  <a:srgbClr val="333333"/>
                </a:solidFill>
                <a:latin typeface="MS PGothic" panose="020B0600070205080204" pitchFamily="50" charset="-128"/>
                <a:ea typeface="MS PGothic" panose="020B0600070205080204" pitchFamily="50" charset="-128"/>
              </a:rPr>
              <a:t>文</a:t>
            </a:r>
            <a:r>
              <a:rPr lang="ja-JP" altLang="en-US" sz="2400" dirty="0"/>
              <a:t>・・・・・</a:t>
            </a:r>
            <a:r>
              <a:rPr lang="en-US" altLang="ja-JP" sz="2400" dirty="0"/>
              <a:t>DB</a:t>
            </a:r>
            <a:r>
              <a:rPr lang="ja-JP" altLang="en-US" sz="2400" dirty="0"/>
              <a:t>のテーブルからデータを検索し、取得</a:t>
            </a:r>
            <a:r>
              <a:rPr lang="ja-JP" altLang="en-US" sz="2400" dirty="0" smtClean="0"/>
              <a:t>する文</a:t>
            </a:r>
            <a:endParaRPr lang="ja-JP" altLang="en-US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111758" y="1746152"/>
            <a:ext cx="6623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 smtClean="0">
                <a:solidFill>
                  <a:srgbClr val="FFC000"/>
                </a:solidFill>
              </a:rPr>
              <a:t>SLECT</a:t>
            </a:r>
            <a:r>
              <a:rPr lang="ja-JP" altLang="en-US" sz="1050" b="1" dirty="0" smtClean="0">
                <a:solidFill>
                  <a:srgbClr val="FFC000"/>
                </a:solidFill>
              </a:rPr>
              <a:t>句</a:t>
            </a:r>
            <a:endParaRPr lang="ja-JP" altLang="en-US" sz="1050" b="1" dirty="0">
              <a:solidFill>
                <a:srgbClr val="FFC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25028" y="2342341"/>
            <a:ext cx="7328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 smtClean="0">
                <a:solidFill>
                  <a:srgbClr val="FFC000"/>
                </a:solidFill>
              </a:rPr>
              <a:t>WHERE</a:t>
            </a:r>
            <a:r>
              <a:rPr lang="ja-JP" altLang="en-US" sz="1050" b="1" dirty="0" smtClean="0">
                <a:solidFill>
                  <a:srgbClr val="FFC000"/>
                </a:solidFill>
              </a:rPr>
              <a:t>句</a:t>
            </a:r>
            <a:endParaRPr lang="ja-JP" altLang="en-US" sz="1050" b="1" dirty="0">
              <a:solidFill>
                <a:srgbClr val="FFC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21340" y="2967769"/>
            <a:ext cx="680667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列　＝　値　・・・　　</a:t>
            </a:r>
            <a:r>
              <a:rPr lang="ja-JP" altLang="en-US" sz="1600" dirty="0" smtClean="0"/>
              <a:t>列が値と一致するものを抽出</a:t>
            </a:r>
            <a:endParaRPr lang="en-US" altLang="ja-JP" sz="1600" dirty="0" smtClean="0"/>
          </a:p>
          <a:p>
            <a:r>
              <a:rPr lang="ja-JP" altLang="en-US" sz="1600" dirty="0" smtClean="0"/>
              <a:t>列　＞＝　</a:t>
            </a:r>
            <a:r>
              <a:rPr kumimoji="1" lang="ja-JP" altLang="en-US" sz="1600" dirty="0" smtClean="0"/>
              <a:t>値　・・・　列が値（数値）より大きいものを抽出</a:t>
            </a:r>
            <a:endParaRPr kumimoji="1" lang="en-US" altLang="ja-JP" sz="1600" dirty="0" smtClean="0"/>
          </a:p>
          <a:p>
            <a:r>
              <a:rPr lang="ja-JP" altLang="en-US" sz="1600" dirty="0"/>
              <a:t>列　</a:t>
            </a:r>
            <a:r>
              <a:rPr lang="ja-JP" altLang="en-US" sz="1600" dirty="0" smtClean="0"/>
              <a:t>＜＝</a:t>
            </a:r>
            <a:r>
              <a:rPr lang="ja-JP" altLang="en-US" sz="1600" dirty="0"/>
              <a:t>　値　・・・　列が値（数値）</a:t>
            </a:r>
            <a:r>
              <a:rPr lang="ja-JP" altLang="en-US" sz="1600" dirty="0" smtClean="0"/>
              <a:t>より小さい</a:t>
            </a:r>
            <a:r>
              <a:rPr lang="ja-JP" altLang="en-US" sz="1600" dirty="0"/>
              <a:t>ものを抽出</a:t>
            </a:r>
            <a:endParaRPr lang="en-US" altLang="ja-JP" sz="1600" dirty="0"/>
          </a:p>
          <a:p>
            <a:endParaRPr lang="en-US" altLang="ja-JP" sz="1600" dirty="0" smtClean="0"/>
          </a:p>
          <a:p>
            <a:r>
              <a:rPr lang="en-US" altLang="ja-JP" sz="1600" dirty="0" smtClean="0"/>
              <a:t>※ </a:t>
            </a:r>
            <a:r>
              <a:rPr lang="ja-JP" altLang="en-US" sz="1600" dirty="0" smtClean="0"/>
              <a:t>他に良く使うもの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　　</a:t>
            </a:r>
            <a:r>
              <a:rPr lang="en-US" altLang="ja-JP" sz="1600" dirty="0" smtClean="0"/>
              <a:t>AND 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a=b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and  c&gt;=</a:t>
            </a:r>
            <a:r>
              <a:rPr lang="en-US" altLang="ja-JP" sz="1600" dirty="0"/>
              <a:t>d</a:t>
            </a:r>
            <a:r>
              <a:rPr lang="en-US" altLang="ja-JP" sz="1600" dirty="0" smtClean="0"/>
              <a:t> a</a:t>
            </a:r>
            <a:r>
              <a:rPr lang="ja-JP" altLang="en-US" sz="1600" dirty="0" smtClean="0"/>
              <a:t>が</a:t>
            </a:r>
            <a:r>
              <a:rPr lang="en-US" altLang="ja-JP" sz="1600" dirty="0" smtClean="0"/>
              <a:t>b</a:t>
            </a:r>
            <a:r>
              <a:rPr lang="ja-JP" altLang="en-US" sz="1600" dirty="0" smtClean="0"/>
              <a:t>と一致していて</a:t>
            </a:r>
            <a:r>
              <a:rPr lang="en-US" altLang="ja-JP" sz="1600" dirty="0"/>
              <a:t>c</a:t>
            </a:r>
            <a:r>
              <a:rPr lang="ja-JP" altLang="en-US" sz="1600" dirty="0" smtClean="0"/>
              <a:t>が</a:t>
            </a:r>
            <a:r>
              <a:rPr lang="en-US" altLang="ja-JP" sz="1600" dirty="0"/>
              <a:t>d</a:t>
            </a:r>
            <a:r>
              <a:rPr lang="en-US" altLang="ja-JP" sz="1600" dirty="0" smtClean="0"/>
              <a:t>(</a:t>
            </a:r>
            <a:r>
              <a:rPr lang="ja-JP" altLang="en-US" sz="1600" dirty="0" smtClean="0"/>
              <a:t>数値</a:t>
            </a:r>
            <a:r>
              <a:rPr lang="en-US" altLang="ja-JP" sz="1600" dirty="0" smtClean="0"/>
              <a:t>)</a:t>
            </a:r>
            <a:r>
              <a:rPr lang="ja-JP" altLang="en-US" sz="1600" dirty="0" smtClean="0"/>
              <a:t>以上のもの</a:t>
            </a:r>
            <a:endParaRPr lang="en-US" altLang="ja-JP" sz="1600" dirty="0" smtClean="0"/>
          </a:p>
          <a:p>
            <a:r>
              <a:rPr lang="ja-JP" altLang="en-US" sz="1600" dirty="0" smtClean="0"/>
              <a:t>　　</a:t>
            </a:r>
            <a:r>
              <a:rPr lang="en-US" altLang="ja-JP" sz="1600" dirty="0" smtClean="0"/>
              <a:t>OR</a:t>
            </a:r>
            <a:r>
              <a:rPr lang="ja-JP" altLang="en-US" sz="1600" dirty="0" smtClean="0"/>
              <a:t>　　</a:t>
            </a:r>
            <a:r>
              <a:rPr lang="en-US" altLang="ja-JP" sz="1600" dirty="0"/>
              <a:t> </a:t>
            </a:r>
            <a:r>
              <a:rPr lang="en-US" altLang="ja-JP" sz="1600" dirty="0" smtClean="0"/>
              <a:t>a=b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and  </a:t>
            </a:r>
            <a:r>
              <a:rPr lang="en-US" altLang="ja-JP" sz="1600" dirty="0"/>
              <a:t>c&gt;=d a</a:t>
            </a:r>
            <a:r>
              <a:rPr lang="ja-JP" altLang="en-US" sz="1600" dirty="0"/>
              <a:t>が</a:t>
            </a:r>
            <a:r>
              <a:rPr lang="en-US" altLang="ja-JP" sz="1600" dirty="0"/>
              <a:t>b</a:t>
            </a:r>
            <a:r>
              <a:rPr lang="ja-JP" altLang="en-US" sz="1600" dirty="0"/>
              <a:t>と一致して</a:t>
            </a:r>
            <a:r>
              <a:rPr lang="ja-JP" altLang="en-US" sz="1600" dirty="0" smtClean="0"/>
              <a:t>いるか</a:t>
            </a:r>
            <a:r>
              <a:rPr lang="en-US" altLang="ja-JP" sz="1600" dirty="0" smtClean="0"/>
              <a:t>c</a:t>
            </a:r>
            <a:r>
              <a:rPr lang="ja-JP" altLang="en-US" sz="1600" dirty="0"/>
              <a:t>が</a:t>
            </a:r>
            <a:r>
              <a:rPr lang="en-US" altLang="ja-JP" sz="1600" dirty="0"/>
              <a:t>d(</a:t>
            </a:r>
            <a:r>
              <a:rPr lang="ja-JP" altLang="en-US" sz="1600" dirty="0"/>
              <a:t>数値</a:t>
            </a:r>
            <a:r>
              <a:rPr lang="en-US" altLang="ja-JP" sz="1600" dirty="0"/>
              <a:t>)</a:t>
            </a:r>
            <a:r>
              <a:rPr lang="ja-JP" altLang="en-US" sz="1600" dirty="0"/>
              <a:t>以上の</a:t>
            </a:r>
            <a:r>
              <a:rPr lang="ja-JP" altLang="en-US" sz="1600" dirty="0" smtClean="0"/>
              <a:t>もの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LIKE</a:t>
            </a:r>
            <a:r>
              <a:rPr lang="ja-JP" altLang="en-US" sz="1600" dirty="0" smtClean="0"/>
              <a:t>　  </a:t>
            </a:r>
            <a:r>
              <a:rPr lang="en-US" altLang="ja-JP" sz="1600" dirty="0" smtClean="0"/>
              <a:t>a</a:t>
            </a:r>
            <a:r>
              <a:rPr lang="ja-JP" altLang="en-US" sz="1600" dirty="0" smtClean="0"/>
              <a:t>＝ </a:t>
            </a:r>
            <a:r>
              <a:rPr lang="en-US" altLang="ja-JP" sz="1600" dirty="0" smtClean="0"/>
              <a:t>LIKE </a:t>
            </a:r>
            <a:r>
              <a:rPr lang="ja-JP" altLang="en-US" sz="1600" dirty="0" smtClean="0"/>
              <a:t>‘新％’</a:t>
            </a:r>
            <a:r>
              <a:rPr lang="en-US" altLang="ja-JP" sz="1600" dirty="0" smtClean="0"/>
              <a:t>a</a:t>
            </a:r>
            <a:r>
              <a:rPr lang="ja-JP" altLang="en-US" sz="1600" dirty="0" smtClean="0"/>
              <a:t>列に含まれる新○○を抽出する　あいまい検索</a:t>
            </a:r>
            <a:endParaRPr lang="en-US" altLang="ja-JP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45877" y="441764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552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49" y="833629"/>
            <a:ext cx="5645693" cy="434012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58961" y="51068"/>
            <a:ext cx="76386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DB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に問い合わせて、テーブルの中身をみる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94015" y="2448314"/>
            <a:ext cx="2771464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</a:t>
            </a:r>
            <a:r>
              <a:rPr lang="en-US" altLang="ja-JP" b="1" dirty="0" smtClean="0">
                <a:solidFill>
                  <a:srgbClr val="00B050"/>
                </a:solidFill>
              </a:rPr>
              <a:t>n03_003 </a:t>
            </a:r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 smtClean="0">
                <a:solidFill>
                  <a:srgbClr val="00B050"/>
                </a:solidFill>
              </a:rPr>
              <a:t>ku</a:t>
            </a:r>
            <a:r>
              <a:rPr lang="en-US" altLang="ja-JP" b="1" dirty="0" smtClean="0">
                <a:solidFill>
                  <a:srgbClr val="00B050"/>
                </a:solidFill>
              </a:rPr>
              <a:t>;</a:t>
            </a:r>
            <a:r>
              <a:rPr lang="ja-JP" altLang="en-US" b="1" dirty="0" smtClean="0">
                <a:solidFill>
                  <a:srgbClr val="00B050"/>
                </a:solidFill>
              </a:rPr>
              <a:t>　を入力</a:t>
            </a:r>
            <a:endParaRPr lang="en-US" altLang="ja-JP" b="1" dirty="0">
              <a:solidFill>
                <a:srgbClr val="00B050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2794015" y="2835605"/>
            <a:ext cx="1079298" cy="1102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5422084" y="5406582"/>
            <a:ext cx="372191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n03_003</a:t>
            </a:r>
            <a:r>
              <a:rPr lang="ja-JP" altLang="en-US" b="1" dirty="0"/>
              <a:t>・・・</a:t>
            </a:r>
            <a:r>
              <a:rPr lang="en-US" altLang="ja-JP" b="1" dirty="0" err="1"/>
              <a:t>ku</a:t>
            </a:r>
            <a:r>
              <a:rPr lang="ja-JP" altLang="en-US" b="1" dirty="0"/>
              <a:t>テーブルの区名が含まれる列名</a:t>
            </a:r>
            <a:endParaRPr lang="en-US" altLang="ja-JP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562115" y="4718062"/>
            <a:ext cx="870751" cy="338554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C00000"/>
                </a:solidFill>
              </a:rPr>
              <a:t>レコード</a:t>
            </a:r>
            <a:endParaRPr lang="en-US" altLang="ja-JP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25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74" y="623489"/>
            <a:ext cx="5693750" cy="464634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262269" y="2110676"/>
            <a:ext cx="262636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</a:t>
            </a:r>
            <a:r>
              <a:rPr lang="en-US" altLang="ja-JP" b="1" dirty="0" smtClean="0">
                <a:solidFill>
                  <a:srgbClr val="00B050"/>
                </a:solidFill>
              </a:rPr>
              <a:t>n03_003,area2 </a:t>
            </a:r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 smtClean="0">
                <a:solidFill>
                  <a:srgbClr val="00B050"/>
                </a:solidFill>
              </a:rPr>
              <a:t>ku</a:t>
            </a:r>
            <a:r>
              <a:rPr lang="en-US" altLang="ja-JP" b="1" dirty="0" smtClean="0">
                <a:solidFill>
                  <a:srgbClr val="00B050"/>
                </a:solidFill>
              </a:rPr>
              <a:t>;</a:t>
            </a:r>
            <a:endParaRPr lang="en-US" altLang="ja-JP" b="1" dirty="0">
              <a:solidFill>
                <a:srgbClr val="00B05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318534" y="209533"/>
            <a:ext cx="25138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テーブルは複数</a:t>
            </a:r>
            <a:r>
              <a:rPr lang="ja-JP" altLang="en-US" sz="1600" b="1" dirty="0"/>
              <a:t>表示</a:t>
            </a:r>
            <a:r>
              <a:rPr lang="ja-JP" altLang="en-US" sz="1600" b="1" dirty="0" smtClean="0"/>
              <a:t>できる</a:t>
            </a:r>
            <a:endParaRPr lang="en-US" altLang="ja-JP" sz="1600" b="1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724339" y="2587668"/>
            <a:ext cx="993337" cy="1452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5632339" y="5345235"/>
            <a:ext cx="354032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area2 </a:t>
            </a:r>
            <a:r>
              <a:rPr lang="ja-JP" altLang="en-US" b="1" dirty="0" smtClean="0"/>
              <a:t>・・・</a:t>
            </a:r>
            <a:r>
              <a:rPr lang="en-US" altLang="ja-JP" b="1" dirty="0" err="1" smtClean="0"/>
              <a:t>ku</a:t>
            </a:r>
            <a:r>
              <a:rPr lang="ja-JP" altLang="en-US" b="1" dirty="0"/>
              <a:t>テーブル</a:t>
            </a:r>
            <a:r>
              <a:rPr lang="ja-JP" altLang="en-US" b="1" dirty="0" smtClean="0"/>
              <a:t>の面積が含まれる列名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460159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89453" y="48489"/>
            <a:ext cx="2783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東京</a:t>
            </a:r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区内の</a:t>
            </a:r>
            <a:r>
              <a:rPr lang="en-US" altLang="ja-JP" sz="1600" b="1" dirty="0" smtClean="0"/>
              <a:t>JR</a:t>
            </a:r>
            <a:r>
              <a:rPr lang="ja-JP" altLang="en-US" sz="1600" b="1" dirty="0" smtClean="0"/>
              <a:t>駅を表示する</a:t>
            </a:r>
            <a:endParaRPr lang="en-US" altLang="ja-JP" sz="1600" b="1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95" y="424435"/>
            <a:ext cx="5888119" cy="452649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570308" y="1539153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n05_011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FROM station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WHERE n05_003 = '東日本旅客鉄道（旧国鉄）';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581020" y="5168782"/>
            <a:ext cx="4562980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n05_011</a:t>
            </a:r>
            <a:r>
              <a:rPr lang="ja-JP" altLang="en-US" dirty="0" smtClean="0"/>
              <a:t>・・・</a:t>
            </a:r>
            <a:r>
              <a:rPr lang="en-US" altLang="ja-JP" dirty="0" smtClean="0"/>
              <a:t>station</a:t>
            </a:r>
            <a:r>
              <a:rPr lang="ja-JP" altLang="en-US" dirty="0" smtClean="0"/>
              <a:t>テーブルの駅名が含まれる列名</a:t>
            </a:r>
            <a:endParaRPr lang="en-US" altLang="ja-JP" dirty="0" smtClean="0"/>
          </a:p>
          <a:p>
            <a:r>
              <a:rPr lang="ja-JP" altLang="en-US" dirty="0" smtClean="0"/>
              <a:t>n05_003</a:t>
            </a:r>
            <a:r>
              <a:rPr lang="ja-JP" altLang="en-US" dirty="0"/>
              <a:t>・・・</a:t>
            </a:r>
            <a:r>
              <a:rPr lang="en-US" altLang="ja-JP" dirty="0"/>
              <a:t>station</a:t>
            </a:r>
            <a:r>
              <a:rPr lang="ja-JP" altLang="en-US" dirty="0"/>
              <a:t>テーブル</a:t>
            </a:r>
            <a:r>
              <a:rPr lang="ja-JP" altLang="en-US" dirty="0" smtClean="0"/>
              <a:t>の鉄道会社名</a:t>
            </a:r>
            <a:r>
              <a:rPr lang="ja-JP" altLang="en-US" dirty="0"/>
              <a:t>が含まれる</a:t>
            </a:r>
            <a:r>
              <a:rPr lang="ja-JP" altLang="en-US" dirty="0" smtClean="0"/>
              <a:t>列名</a:t>
            </a:r>
            <a:endParaRPr lang="en-US" altLang="ja-JP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0"/>
          <a:stretch/>
        </p:blipFill>
        <p:spPr>
          <a:xfrm>
            <a:off x="4887249" y="2469152"/>
            <a:ext cx="3603868" cy="26622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/>
          <p:nvPr/>
        </p:nvCxnSpPr>
        <p:spPr>
          <a:xfrm flipH="1">
            <a:off x="2294404" y="2469152"/>
            <a:ext cx="993420" cy="16480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331551" y="4341691"/>
            <a:ext cx="2159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23</a:t>
            </a:r>
            <a:r>
              <a:rPr lang="ja-JP" altLang="en-US" b="1" dirty="0" smtClean="0"/>
              <a:t>区内に</a:t>
            </a:r>
            <a:r>
              <a:rPr lang="en-US" altLang="ja-JP" sz="1600" b="1" dirty="0" smtClean="0"/>
              <a:t>98</a:t>
            </a:r>
            <a:r>
              <a:rPr lang="ja-JP" altLang="en-US" sz="1600" b="1" dirty="0" smtClean="0"/>
              <a:t>駅</a:t>
            </a:r>
            <a:r>
              <a:rPr lang="ja-JP" altLang="en-US" b="1" dirty="0" smtClean="0"/>
              <a:t>抽出できた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25646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74595"/>
            <a:ext cx="6438900" cy="494990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887593" y="171048"/>
            <a:ext cx="3135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鉄道会社ごとに駅の数を計算する</a:t>
            </a:r>
            <a:endParaRPr lang="en-US" altLang="ja-JP" sz="1600" b="1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2424805" y="1605926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n05_003,count(n05_011)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FROM station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GROUP BY n05_003 ;</a:t>
            </a:r>
            <a:endParaRPr lang="ja-JP" altLang="en-US" b="1" dirty="0">
              <a:solidFill>
                <a:srgbClr val="00B05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2196353" y="2411506"/>
            <a:ext cx="1174377" cy="16853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5692587" y="2357718"/>
            <a:ext cx="2653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count</a:t>
            </a:r>
            <a:r>
              <a:rPr lang="ja-JP" altLang="en-US" sz="1600" b="1" dirty="0" smtClean="0"/>
              <a:t>()　データを数える関数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89101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4" y="516267"/>
            <a:ext cx="6534149" cy="502312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285999" y="1501090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n05_003,</a:t>
            </a:r>
            <a:r>
              <a:rPr lang="ja-JP" altLang="en-US" b="1" dirty="0" smtClean="0">
                <a:solidFill>
                  <a:srgbClr val="00B050"/>
                </a:solidFill>
              </a:rPr>
              <a:t>count(</a:t>
            </a:r>
            <a:r>
              <a:rPr lang="ja-JP" altLang="en-US" b="1" dirty="0">
                <a:solidFill>
                  <a:srgbClr val="00B050"/>
                </a:solidFill>
              </a:rPr>
              <a:t>n05_011</a:t>
            </a:r>
            <a:r>
              <a:rPr lang="ja-JP" altLang="en-US" b="1" dirty="0" smtClean="0">
                <a:solidFill>
                  <a:srgbClr val="00B050"/>
                </a:solidFill>
              </a:rPr>
              <a:t>) </a:t>
            </a:r>
            <a:r>
              <a:rPr lang="ja-JP" altLang="en-US" b="1" dirty="0">
                <a:solidFill>
                  <a:srgbClr val="00B050"/>
                </a:solidFill>
              </a:rPr>
              <a:t>AS "駅数"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FROM station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GROUP BY n05_003 ;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2635624" y="2366683"/>
            <a:ext cx="1174377" cy="16853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3272604" y="82843"/>
            <a:ext cx="29418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鉄道会社ごとの駅数を表示する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92314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535098"/>
            <a:ext cx="5626200" cy="459122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428379" y="112126"/>
            <a:ext cx="2569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区内の人口を計算をす</a:t>
            </a:r>
            <a:r>
              <a:rPr lang="ja-JP" altLang="en-US" sz="1600" b="1" dirty="0"/>
              <a:t>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641413" y="2064277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sum(</a:t>
            </a:r>
            <a:r>
              <a:rPr lang="ja-JP" altLang="en-US" b="1" dirty="0" smtClean="0">
                <a:solidFill>
                  <a:srgbClr val="00B050"/>
                </a:solidFill>
              </a:rPr>
              <a:t>h2</a:t>
            </a:r>
            <a:r>
              <a:rPr lang="en-US" altLang="ja-JP" b="1" dirty="0" smtClean="0">
                <a:solidFill>
                  <a:srgbClr val="00B050"/>
                </a:solidFill>
              </a:rPr>
              <a:t>5</a:t>
            </a:r>
            <a:r>
              <a:rPr lang="ja-JP" altLang="en-US" b="1" dirty="0" smtClean="0">
                <a:solidFill>
                  <a:srgbClr val="00B050"/>
                </a:solidFill>
              </a:rPr>
              <a:t>_</a:t>
            </a:r>
            <a:r>
              <a:rPr lang="en-US" altLang="ja-JP" b="1" dirty="0" smtClean="0">
                <a:solidFill>
                  <a:srgbClr val="00B050"/>
                </a:solidFill>
              </a:rPr>
              <a:t>10</a:t>
            </a:r>
            <a:r>
              <a:rPr lang="ja-JP" altLang="en-US" b="1" dirty="0" smtClean="0">
                <a:solidFill>
                  <a:srgbClr val="00B050"/>
                </a:solidFill>
              </a:rPr>
              <a:t>pop</a:t>
            </a:r>
            <a:r>
              <a:rPr lang="ja-JP" altLang="en-US" b="1" dirty="0">
                <a:solidFill>
                  <a:srgbClr val="00B050"/>
                </a:solidFill>
              </a:rPr>
              <a:t>) </a:t>
            </a:r>
            <a:r>
              <a:rPr lang="ja-JP" altLang="en-US" b="1" u="sng" dirty="0">
                <a:solidFill>
                  <a:srgbClr val="00B050"/>
                </a:solidFill>
              </a:rPr>
              <a:t>AS population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400194" y="5208366"/>
            <a:ext cx="2747868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Sum()</a:t>
            </a:r>
            <a:r>
              <a:rPr lang="ja-JP" altLang="en-US" b="1" dirty="0" smtClean="0"/>
              <a:t>・・・合計を計算する関数</a:t>
            </a:r>
            <a:endParaRPr lang="en-US" altLang="ja-JP" b="1" dirty="0" smtClean="0"/>
          </a:p>
          <a:p>
            <a:r>
              <a:rPr lang="ja-JP" altLang="en-US" b="1" dirty="0" smtClean="0"/>
              <a:t>AS　・・・　別の列名として表示する</a:t>
            </a:r>
            <a:endParaRPr lang="ja-JP" altLang="en-US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2215776" y="3568699"/>
            <a:ext cx="403972" cy="205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838076" y="2750671"/>
            <a:ext cx="1041289" cy="1048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2563339" y="3929594"/>
            <a:ext cx="241123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列名がAS以下に表示される　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226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16" y="501030"/>
            <a:ext cx="6008193" cy="490294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987587" y="1614200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sum</a:t>
            </a:r>
            <a:r>
              <a:rPr lang="ja-JP" altLang="en-US" b="1" dirty="0" smtClean="0">
                <a:solidFill>
                  <a:srgbClr val="00B050"/>
                </a:solidFill>
              </a:rPr>
              <a:t>(</a:t>
            </a:r>
            <a:r>
              <a:rPr lang="en-GB" altLang="ja-JP" b="1" dirty="0">
                <a:solidFill>
                  <a:srgbClr val="00B050"/>
                </a:solidFill>
              </a:rPr>
              <a:t>h25_10pop</a:t>
            </a:r>
            <a:r>
              <a:rPr lang="ja-JP" altLang="en-US" b="1" dirty="0" smtClean="0">
                <a:solidFill>
                  <a:srgbClr val="00B050"/>
                </a:solidFill>
              </a:rPr>
              <a:t>) / sum</a:t>
            </a:r>
            <a:r>
              <a:rPr lang="ja-JP" altLang="en-US" b="1" dirty="0">
                <a:solidFill>
                  <a:srgbClr val="00B050"/>
                </a:solidFill>
              </a:rPr>
              <a:t>(area2) *</a:t>
            </a:r>
            <a:r>
              <a:rPr lang="ja-JP" altLang="en-US" b="1" dirty="0" smtClean="0">
                <a:solidFill>
                  <a:srgbClr val="00B050"/>
                </a:solidFill>
              </a:rPr>
              <a:t>1000000 </a:t>
            </a:r>
            <a:r>
              <a:rPr lang="ja-JP" altLang="en-US" b="1" dirty="0">
                <a:solidFill>
                  <a:srgbClr val="00B050"/>
                </a:solidFill>
              </a:rPr>
              <a:t>AS population_density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331659" y="169080"/>
            <a:ext cx="2983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区内の人口密度を計算をす</a:t>
            </a:r>
            <a:r>
              <a:rPr lang="ja-JP" altLang="en-US" sz="1600" b="1" dirty="0"/>
              <a:t>る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220132" y="5338226"/>
            <a:ext cx="4863254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H25_10pop</a:t>
            </a:r>
            <a:r>
              <a:rPr lang="ja-JP" altLang="en-US" b="1" dirty="0" smtClean="0"/>
              <a:t>・・・</a:t>
            </a:r>
            <a:r>
              <a:rPr lang="en-US" altLang="ja-JP" b="1" dirty="0" err="1" smtClean="0"/>
              <a:t>ku</a:t>
            </a:r>
            <a:r>
              <a:rPr lang="ja-JP" altLang="en-US" b="1" dirty="0" smtClean="0"/>
              <a:t>テーブルの平成</a:t>
            </a:r>
            <a:r>
              <a:rPr lang="en-US" altLang="ja-JP" b="1" dirty="0" smtClean="0"/>
              <a:t>25</a:t>
            </a:r>
            <a:r>
              <a:rPr lang="ja-JP" altLang="en-US" b="1" dirty="0" smtClean="0"/>
              <a:t>年</a:t>
            </a:r>
            <a:r>
              <a:rPr lang="en-US" altLang="ja-JP" b="1" dirty="0" smtClean="0"/>
              <a:t>10</a:t>
            </a:r>
            <a:r>
              <a:rPr lang="ja-JP" altLang="en-US" b="1" dirty="0" smtClean="0"/>
              <a:t>月の区人口を含む列</a:t>
            </a:r>
            <a:endParaRPr lang="ja-JP" altLang="en-US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3331659" y="2584940"/>
            <a:ext cx="467628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人口密度＝人口</a:t>
            </a:r>
            <a:r>
              <a:rPr lang="en-US" altLang="ja-JP" b="1" dirty="0"/>
              <a:t>÷</a:t>
            </a:r>
            <a:r>
              <a:rPr lang="ja-JP" altLang="en-US" b="1" dirty="0" smtClean="0"/>
              <a:t>面積</a:t>
            </a:r>
            <a:r>
              <a:rPr lang="en-US" altLang="ja-JP" b="1" dirty="0"/>
              <a:t>×</a:t>
            </a:r>
            <a:r>
              <a:rPr lang="en-US" altLang="ja-JP" b="1" dirty="0" smtClean="0"/>
              <a:t>1000000</a:t>
            </a:r>
            <a:r>
              <a:rPr lang="ja-JP" altLang="en-US" b="1" dirty="0" smtClean="0"/>
              <a:t>（単位を</a:t>
            </a:r>
            <a:r>
              <a:rPr lang="en-US" altLang="ja-JP" b="1" dirty="0" smtClean="0"/>
              <a:t>km</a:t>
            </a:r>
            <a:r>
              <a:rPr lang="ja-JP" altLang="en-US" b="1" dirty="0" smtClean="0"/>
              <a:t>にするため）</a:t>
            </a:r>
            <a:endParaRPr lang="en-US" altLang="ja-JP" b="1" dirty="0" smtClean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644589" y="2124635"/>
            <a:ext cx="687070" cy="1266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445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24" y="480740"/>
            <a:ext cx="6360521" cy="519045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167538" y="1751722"/>
            <a:ext cx="4572000" cy="9566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n03_003, sum(</a:t>
            </a:r>
            <a:r>
              <a:rPr lang="ja-JP" altLang="en-US" b="1" dirty="0" smtClean="0">
                <a:solidFill>
                  <a:srgbClr val="00B050"/>
                </a:solidFill>
              </a:rPr>
              <a:t>h2</a:t>
            </a:r>
            <a:r>
              <a:rPr lang="en-US" altLang="ja-JP" b="1" dirty="0" smtClean="0">
                <a:solidFill>
                  <a:srgbClr val="00B050"/>
                </a:solidFill>
              </a:rPr>
              <a:t>5</a:t>
            </a:r>
            <a:r>
              <a:rPr lang="ja-JP" altLang="en-US" b="1" dirty="0" smtClean="0">
                <a:solidFill>
                  <a:srgbClr val="00B050"/>
                </a:solidFill>
              </a:rPr>
              <a:t>_</a:t>
            </a:r>
            <a:r>
              <a:rPr lang="en-US" altLang="ja-JP" b="1" dirty="0" smtClean="0">
                <a:solidFill>
                  <a:srgbClr val="00B050"/>
                </a:solidFill>
              </a:rPr>
              <a:t>10</a:t>
            </a:r>
            <a:r>
              <a:rPr lang="ja-JP" altLang="en-US" b="1" dirty="0" smtClean="0">
                <a:solidFill>
                  <a:srgbClr val="00B050"/>
                </a:solidFill>
              </a:rPr>
              <a:t>pop</a:t>
            </a:r>
            <a:r>
              <a:rPr lang="ja-JP" altLang="en-US" b="1" dirty="0">
                <a:solidFill>
                  <a:srgbClr val="00B050"/>
                </a:solidFill>
              </a:rPr>
              <a:t>) /sum(area2) *</a:t>
            </a:r>
            <a:r>
              <a:rPr lang="ja-JP" altLang="en-US" b="1" dirty="0" smtClean="0">
                <a:solidFill>
                  <a:srgbClr val="00B050"/>
                </a:solidFill>
              </a:rPr>
              <a:t>1000000 </a:t>
            </a:r>
            <a:r>
              <a:rPr lang="ja-JP" altLang="en-US" b="1" dirty="0">
                <a:solidFill>
                  <a:srgbClr val="00B050"/>
                </a:solidFill>
              </a:rPr>
              <a:t>AS population_density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GROUP BY n03_003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3048001" y="2877671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3304475" y="142186"/>
            <a:ext cx="31197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区ごとの人口密度を計算をす</a:t>
            </a:r>
            <a:r>
              <a:rPr lang="ja-JP" altLang="en-US" sz="1600" b="1" dirty="0"/>
              <a:t>る</a:t>
            </a:r>
          </a:p>
        </p:txBody>
      </p:sp>
    </p:spTree>
    <p:extLst>
      <p:ext uri="{BB962C8B-B14F-4D97-AF65-F5344CB8AC3E}">
        <p14:creationId xmlns:p14="http://schemas.microsoft.com/office/powerpoint/2010/main" val="357882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6432" y="33197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Ｐ</a:t>
            </a:r>
            <a:r>
              <a:rPr kumimoji="1" lang="en-US" altLang="ja-JP" sz="3200" b="1" u="none" dirty="0" err="1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ostGIS</a:t>
            </a:r>
            <a:r>
              <a:rPr kumimoji="1" lang="en-US" altLang="ja-JP" sz="3200" b="1" u="none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 </a:t>
            </a:r>
            <a:r>
              <a:rPr kumimoji="1" lang="ja-JP" altLang="en-US" sz="3200" b="1" u="none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とは？</a:t>
            </a:r>
            <a:endParaRPr kumimoji="1" lang="ja-JP" altLang="en-US" sz="3200" b="1" u="none" dirty="0">
              <a:solidFill>
                <a:schemeClr val="accent1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99758" y="1013696"/>
            <a:ext cx="87725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 smtClean="0">
                <a:latin typeface="+mn-ea"/>
              </a:rPr>
              <a:t>Post GIS</a:t>
            </a:r>
            <a:r>
              <a:rPr lang="ja-JP" altLang="en-US" sz="2800" b="1" dirty="0" smtClean="0">
                <a:latin typeface="+mn-ea"/>
              </a:rPr>
              <a:t>は、</a:t>
            </a:r>
            <a:r>
              <a:rPr lang="en-US" altLang="ja-JP" sz="2800" b="1" dirty="0" smtClean="0">
                <a:latin typeface="+mn-ea"/>
              </a:rPr>
              <a:t>PostgreSQL</a:t>
            </a:r>
            <a:r>
              <a:rPr lang="ja-JP" altLang="en-US" sz="2800" b="1" dirty="0">
                <a:latin typeface="+mn-ea"/>
              </a:rPr>
              <a:t>と</a:t>
            </a:r>
            <a:r>
              <a:rPr lang="ja-JP" altLang="en-US" sz="2800" b="1" dirty="0" smtClean="0">
                <a:latin typeface="+mn-ea"/>
              </a:rPr>
              <a:t>いうデータベース</a:t>
            </a:r>
            <a:r>
              <a:rPr lang="ja-JP" altLang="en-US" sz="2800" b="1" dirty="0">
                <a:latin typeface="+mn-ea"/>
              </a:rPr>
              <a:t>管理</a:t>
            </a:r>
            <a:r>
              <a:rPr lang="ja-JP" altLang="en-US" sz="2800" b="1" dirty="0" smtClean="0">
                <a:latin typeface="+mn-ea"/>
              </a:rPr>
              <a:t>システムの拡張パックであり、</a:t>
            </a:r>
            <a:r>
              <a:rPr lang="en-US" altLang="ja-JP" sz="2800" b="1" dirty="0">
                <a:latin typeface="+mn-ea"/>
              </a:rPr>
              <a:t> GIS </a:t>
            </a:r>
            <a:r>
              <a:rPr lang="ja-JP" altLang="en-US" sz="2800" b="1" dirty="0" smtClean="0">
                <a:latin typeface="+mn-ea"/>
              </a:rPr>
              <a:t>オブジェク</a:t>
            </a:r>
            <a:r>
              <a:rPr lang="ja-JP" altLang="en-US" sz="2800" b="1" dirty="0">
                <a:latin typeface="+mn-ea"/>
              </a:rPr>
              <a:t>を</a:t>
            </a:r>
            <a:r>
              <a:rPr lang="ja-JP" altLang="en-US" sz="2800" b="1" dirty="0" smtClean="0">
                <a:latin typeface="+mn-ea"/>
              </a:rPr>
              <a:t>格納できる。</a:t>
            </a:r>
            <a:endParaRPr lang="ja-JP" altLang="en-US" sz="2800" b="1" dirty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99758" y="2582140"/>
            <a:ext cx="86391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>
                <a:latin typeface="+mn-ea"/>
              </a:rPr>
              <a:t>PostgreSQL</a:t>
            </a:r>
            <a:r>
              <a:rPr lang="ja-JP" altLang="en-US" sz="2800" b="1" dirty="0">
                <a:latin typeface="+mn-ea"/>
              </a:rPr>
              <a:t>と</a:t>
            </a:r>
            <a:r>
              <a:rPr lang="en-US" altLang="ja-JP" sz="2800" b="1" dirty="0" err="1">
                <a:latin typeface="+mn-ea"/>
              </a:rPr>
              <a:t>PostGiS</a:t>
            </a:r>
            <a:r>
              <a:rPr lang="ja-JP" altLang="en-US" sz="2800" b="1" dirty="0" smtClean="0">
                <a:latin typeface="+mn-ea"/>
              </a:rPr>
              <a:t>は、オープンソースであり、無料で利用できる</a:t>
            </a:r>
            <a:endParaRPr lang="ja-JP" altLang="en-US" sz="2800" b="1" dirty="0">
              <a:latin typeface="+mn-ea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66432" y="3888974"/>
            <a:ext cx="8639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 smtClean="0">
                <a:latin typeface="+mn-ea"/>
              </a:rPr>
              <a:t>ライセンスは</a:t>
            </a:r>
            <a:r>
              <a:rPr lang="en-US" altLang="ja-JP" sz="2800" b="1" dirty="0">
                <a:latin typeface="+mn-ea"/>
              </a:rPr>
              <a:t>GNU General Public License (GPL)</a:t>
            </a:r>
            <a:endParaRPr lang="ja-JP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2474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27" y="1017175"/>
            <a:ext cx="5887967" cy="452637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42153" y="166595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③　空間検索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263215" y="1829409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n05_011,geom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FROM station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WHERE n05_011 = '</a:t>
            </a:r>
            <a:r>
              <a:rPr lang="ja-JP" altLang="en-US" b="1" dirty="0">
                <a:solidFill>
                  <a:srgbClr val="00B050"/>
                </a:solidFill>
              </a:rPr>
              <a:t>勝どき</a:t>
            </a:r>
            <a:r>
              <a:rPr lang="en-US" altLang="ja-JP" b="1" dirty="0">
                <a:solidFill>
                  <a:srgbClr val="00B050"/>
                </a:solidFill>
              </a:rPr>
              <a:t>';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63056" y="4347850"/>
            <a:ext cx="5205507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ジオメトリ"</a:t>
            </a:r>
            <a:r>
              <a:rPr lang="ja-JP" altLang="en-US" b="1" dirty="0"/>
              <a:t>0101000020930900009B863076BADEB3C0D37989A18B79E2C0"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166589" y="678621"/>
            <a:ext cx="29450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勝どき駅のジオメトリを表示する</a:t>
            </a:r>
            <a:endParaRPr lang="ja-JP" altLang="en-US" sz="1600" b="1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3209877" y="2974484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3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34" y="514350"/>
            <a:ext cx="6516441" cy="500951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565275" y="1870702"/>
            <a:ext cx="6057900" cy="160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B050"/>
                </a:solidFill>
              </a:rPr>
              <a:t>SELECT n05_011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FROM station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WHERE </a:t>
            </a:r>
            <a:r>
              <a:rPr lang="en-US" altLang="ja-JP" dirty="0" err="1">
                <a:solidFill>
                  <a:srgbClr val="00B050"/>
                </a:solidFill>
              </a:rPr>
              <a:t>ST_DWithin</a:t>
            </a:r>
            <a:r>
              <a:rPr lang="en-US" altLang="ja-JP" dirty="0">
                <a:solidFill>
                  <a:srgbClr val="00B050"/>
                </a:solidFill>
              </a:rPr>
              <a:t>(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  </a:t>
            </a:r>
            <a:r>
              <a:rPr lang="en-US" altLang="ja-JP" dirty="0" err="1">
                <a:solidFill>
                  <a:srgbClr val="00B050"/>
                </a:solidFill>
              </a:rPr>
              <a:t>station.geom</a:t>
            </a:r>
            <a:r>
              <a:rPr lang="en-US" altLang="ja-JP" dirty="0">
                <a:solidFill>
                  <a:srgbClr val="00B050"/>
                </a:solidFill>
              </a:rPr>
              <a:t>,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  '0101000020930900009B863076BADEB3C0D37989A18B79E2C0',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  1000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);</a:t>
            </a:r>
            <a:endParaRPr lang="ja-JP" altLang="en-US" dirty="0">
              <a:solidFill>
                <a:srgbClr val="00B05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753285" y="68698"/>
            <a:ext cx="4120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勝どき駅から半径</a:t>
            </a:r>
            <a:r>
              <a:rPr lang="en-US" altLang="ja-JP" sz="1600" b="1" dirty="0" smtClean="0"/>
              <a:t>1000m</a:t>
            </a:r>
            <a:r>
              <a:rPr lang="ja-JP" altLang="en-US" sz="1600" b="1" dirty="0" smtClean="0"/>
              <a:t>以内の駅を表示する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3616138" y="4493437"/>
            <a:ext cx="5013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ST_DWithin</a:t>
            </a:r>
            <a:r>
              <a:rPr lang="ja-JP" altLang="en-US" sz="1600" dirty="0" smtClean="0"/>
              <a:t>(</a:t>
            </a:r>
            <a:r>
              <a:rPr lang="en-US" altLang="ja-JP" sz="1600" dirty="0" smtClean="0"/>
              <a:t>geometry</a:t>
            </a:r>
            <a:r>
              <a:rPr lang="ja-JP" altLang="en-US" sz="1600" dirty="0" smtClean="0"/>
              <a:t>列名</a:t>
            </a:r>
            <a:r>
              <a:rPr lang="en-US" altLang="ja-JP" sz="1600" dirty="0" smtClean="0"/>
              <a:t>,</a:t>
            </a:r>
            <a:r>
              <a:rPr lang="ja-JP" altLang="en-US" sz="1600" dirty="0" smtClean="0"/>
              <a:t>値</a:t>
            </a:r>
            <a:r>
              <a:rPr lang="en-US" altLang="ja-JP" sz="1600" dirty="0"/>
              <a:t> </a:t>
            </a:r>
            <a:r>
              <a:rPr lang="en-US" altLang="ja-JP" sz="1600" dirty="0" smtClean="0"/>
              <a:t>,</a:t>
            </a:r>
            <a:r>
              <a:rPr lang="ja-JP" altLang="en-US" sz="1600" dirty="0" smtClean="0"/>
              <a:t>○○ｍ)・・・ジオメトリと範囲を指定して、それに該当するレコードを抽出する関数</a:t>
            </a:r>
            <a:endParaRPr lang="ja-JP" altLang="en-US" sz="1600" dirty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2152651" y="3084786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770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④　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空間結合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822325"/>
            <a:ext cx="6096000" cy="4686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892300" y="1766460"/>
            <a:ext cx="4365625" cy="1388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station.n05_011,ku.n03_003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>
                <a:solidFill>
                  <a:srgbClr val="00B050"/>
                </a:solidFill>
              </a:rPr>
              <a:t>ku</a:t>
            </a:r>
            <a:endParaRPr lang="en-US" altLang="ja-JP" b="1" dirty="0">
              <a:solidFill>
                <a:srgbClr val="00B050"/>
              </a:solidFill>
            </a:endParaRPr>
          </a:p>
          <a:p>
            <a:r>
              <a:rPr lang="en-US" altLang="ja-JP" b="1" dirty="0">
                <a:solidFill>
                  <a:srgbClr val="00B050"/>
                </a:solidFill>
              </a:rPr>
              <a:t>JOIN station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ON </a:t>
            </a:r>
            <a:r>
              <a:rPr lang="en-US" altLang="ja-JP" b="1" dirty="0" err="1" smtClean="0">
                <a:solidFill>
                  <a:srgbClr val="00B050"/>
                </a:solidFill>
              </a:rPr>
              <a:t>ST_Contains</a:t>
            </a:r>
            <a:r>
              <a:rPr lang="en-US" altLang="ja-JP" b="1" dirty="0" smtClean="0">
                <a:solidFill>
                  <a:srgbClr val="00B050"/>
                </a:solidFill>
              </a:rPr>
              <a:t> (</a:t>
            </a:r>
            <a:r>
              <a:rPr lang="en-US" altLang="ja-JP" b="1" dirty="0" err="1">
                <a:solidFill>
                  <a:srgbClr val="00B050"/>
                </a:solidFill>
              </a:rPr>
              <a:t>ku.geom</a:t>
            </a:r>
            <a:r>
              <a:rPr lang="en-US" altLang="ja-JP" b="1" dirty="0">
                <a:solidFill>
                  <a:srgbClr val="00B050"/>
                </a:solidFill>
              </a:rPr>
              <a:t>, </a:t>
            </a:r>
            <a:r>
              <a:rPr lang="en-US" altLang="ja-JP" b="1" dirty="0" err="1">
                <a:solidFill>
                  <a:srgbClr val="00B050"/>
                </a:solidFill>
              </a:rPr>
              <a:t>station.geom</a:t>
            </a:r>
            <a:r>
              <a:rPr lang="en-US" altLang="ja-JP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WHERE station.n05_011 = '</a:t>
            </a:r>
            <a:r>
              <a:rPr lang="ja-JP" altLang="en-US" b="1" dirty="0">
                <a:solidFill>
                  <a:srgbClr val="00B050"/>
                </a:solidFill>
              </a:rPr>
              <a:t>勝どき</a:t>
            </a:r>
            <a:r>
              <a:rPr lang="en-US" altLang="ja-JP" b="1" dirty="0">
                <a:solidFill>
                  <a:srgbClr val="00B050"/>
                </a:solidFill>
              </a:rPr>
              <a:t>';</a:t>
            </a:r>
            <a:endParaRPr lang="ja-JP" altLang="en-US" b="1" dirty="0">
              <a:solidFill>
                <a:srgbClr val="00B050"/>
              </a:solidFill>
            </a:endParaRP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2247901" y="3351989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6311800" y="2640972"/>
            <a:ext cx="2832200" cy="1388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JOIN　テーブル名　</a:t>
            </a:r>
            <a:r>
              <a:rPr lang="en-US" altLang="ja-JP" b="1" dirty="0" smtClean="0"/>
              <a:t>ON</a:t>
            </a:r>
            <a:r>
              <a:rPr lang="ja-JP" altLang="en-US" b="1" dirty="0"/>
              <a:t>　</a:t>
            </a:r>
            <a:r>
              <a:rPr lang="ja-JP" altLang="en-US" b="1" dirty="0" smtClean="0"/>
              <a:t>条件式・・・</a:t>
            </a:r>
            <a:endParaRPr lang="en-US" altLang="ja-JP" b="1" dirty="0" smtClean="0"/>
          </a:p>
          <a:p>
            <a:r>
              <a:rPr lang="ja-JP" altLang="en-US" b="1" dirty="0" smtClean="0"/>
              <a:t>テーブルを結合する式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en-US" altLang="ja-JP" b="1" dirty="0" err="1" smtClean="0"/>
              <a:t>ST_Contains</a:t>
            </a:r>
            <a:r>
              <a:rPr lang="en-US" altLang="ja-JP" b="1" dirty="0" smtClean="0"/>
              <a:t>(</a:t>
            </a:r>
            <a:r>
              <a:rPr lang="en-US" altLang="ja-JP" b="1" dirty="0" err="1" smtClean="0"/>
              <a:t>a,b</a:t>
            </a:r>
            <a:r>
              <a:rPr lang="en-US" altLang="ja-JP" b="1" dirty="0" smtClean="0"/>
              <a:t>)</a:t>
            </a:r>
          </a:p>
          <a:p>
            <a:r>
              <a:rPr lang="en-US" altLang="ja-JP" b="1" dirty="0" smtClean="0"/>
              <a:t>a</a:t>
            </a:r>
            <a:r>
              <a:rPr lang="ja-JP" altLang="en-US" b="1" dirty="0" smtClean="0"/>
              <a:t>（ジオメトリー）に含まれる</a:t>
            </a:r>
            <a:r>
              <a:rPr lang="en-US" altLang="ja-JP" b="1" dirty="0" smtClean="0"/>
              <a:t>b</a:t>
            </a:r>
            <a:r>
              <a:rPr lang="ja-JP" altLang="en-US" b="1" dirty="0" smtClean="0"/>
              <a:t>（ジオメトリーを）抽出する関数</a:t>
            </a:r>
            <a:endParaRPr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257925" y="1162317"/>
            <a:ext cx="2886075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err="1" smtClean="0"/>
              <a:t>ku</a:t>
            </a:r>
            <a:r>
              <a:rPr lang="ja-JP" altLang="en-US" b="1" dirty="0" smtClean="0"/>
              <a:t>テーブルの</a:t>
            </a:r>
            <a:r>
              <a:rPr lang="en-US" altLang="ja-JP" b="1" dirty="0" err="1" smtClean="0"/>
              <a:t>geom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ジオメトリー</a:t>
            </a:r>
            <a:r>
              <a:rPr lang="en-US" altLang="ja-JP" b="1" dirty="0" smtClean="0"/>
              <a:t>)</a:t>
            </a:r>
            <a:r>
              <a:rPr lang="ja-JP" altLang="en-US" b="1" dirty="0" smtClean="0"/>
              <a:t>に含まれる勝どき駅を抽出する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1447664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801529"/>
            <a:ext cx="6019800" cy="462772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162300" y="1731187"/>
            <a:ext cx="4134971" cy="160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ku.n03_003 ,station.n05_011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JOIN station 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ON ST_Contains(ku.geom, station.geom)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WHERE ku.n03_003 = '千代田区';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889931" y="281723"/>
            <a:ext cx="31550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千代田区に含まれる駅を表示する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340101" y="3517366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324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33" y="774591"/>
            <a:ext cx="6218075" cy="478014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114800" y="1559737"/>
            <a:ext cx="3299012" cy="160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ku.n03_003 ,station.n05_011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>
                <a:solidFill>
                  <a:srgbClr val="00B050"/>
                </a:solidFill>
              </a:rPr>
              <a:t>ku</a:t>
            </a:r>
            <a:endParaRPr lang="en-US" altLang="ja-JP" b="1" dirty="0">
              <a:solidFill>
                <a:srgbClr val="00B050"/>
              </a:solidFill>
            </a:endParaRPr>
          </a:p>
          <a:p>
            <a:r>
              <a:rPr lang="en-US" altLang="ja-JP" b="1" dirty="0">
                <a:solidFill>
                  <a:srgbClr val="00B050"/>
                </a:solidFill>
              </a:rPr>
              <a:t>JOIN station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ON </a:t>
            </a:r>
            <a:r>
              <a:rPr lang="en-US" altLang="ja-JP" b="1" dirty="0" err="1">
                <a:solidFill>
                  <a:srgbClr val="00B050"/>
                </a:solidFill>
              </a:rPr>
              <a:t>ST_Contains</a:t>
            </a:r>
            <a:r>
              <a:rPr lang="en-US" altLang="ja-JP" b="1" dirty="0">
                <a:solidFill>
                  <a:srgbClr val="00B050"/>
                </a:solidFill>
              </a:rPr>
              <a:t>(</a:t>
            </a:r>
            <a:r>
              <a:rPr lang="en-US" altLang="ja-JP" b="1" dirty="0" err="1">
                <a:solidFill>
                  <a:srgbClr val="00B050"/>
                </a:solidFill>
              </a:rPr>
              <a:t>ku.geom</a:t>
            </a:r>
            <a:r>
              <a:rPr lang="en-US" altLang="ja-JP" b="1" dirty="0">
                <a:solidFill>
                  <a:srgbClr val="00B050"/>
                </a:solidFill>
              </a:rPr>
              <a:t>, </a:t>
            </a:r>
            <a:r>
              <a:rPr lang="en-US" altLang="ja-JP" b="1" dirty="0" err="1">
                <a:solidFill>
                  <a:srgbClr val="00B050"/>
                </a:solidFill>
              </a:rPr>
              <a:t>station.geom</a:t>
            </a:r>
            <a:r>
              <a:rPr lang="en-US" altLang="ja-JP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WHERE ku.n03_001 = '</a:t>
            </a:r>
            <a:r>
              <a:rPr lang="ja-JP" altLang="en-US" b="1" dirty="0">
                <a:solidFill>
                  <a:srgbClr val="00B050"/>
                </a:solidFill>
              </a:rPr>
              <a:t>東京都</a:t>
            </a:r>
            <a:r>
              <a:rPr lang="en-US" altLang="ja-JP" b="1" dirty="0">
                <a:solidFill>
                  <a:srgbClr val="00B050"/>
                </a:solidFill>
              </a:rPr>
              <a:t>';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889931" y="281723"/>
            <a:ext cx="2948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東京都に含まれる駅を表示する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514166" y="3428189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997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141" y="1216826"/>
            <a:ext cx="5169003" cy="397367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⑤　</a:t>
            </a:r>
            <a:r>
              <a:rPr kumimoji="1" lang="en-US" altLang="ja-JP" sz="3200" u="none" dirty="0" smtClean="0">
                <a:solidFill>
                  <a:srgbClr val="0070C0"/>
                </a:solidFill>
              </a:rPr>
              <a:t>23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区内の駅密度を計算する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803400" y="2388270"/>
            <a:ext cx="3441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00B050"/>
                </a:solidFill>
              </a:rPr>
              <a:t>SELECT AddGeometryColumn(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'station', 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‘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new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_geom'</a:t>
            </a:r>
            <a:r>
              <a:rPr lang="ja-JP" altLang="en-US" sz="1400" b="1" dirty="0">
                <a:solidFill>
                  <a:srgbClr val="00B050"/>
                </a:solidFill>
              </a:rPr>
              <a:t>, 2451, 'POINT', 2)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99643" y="878272"/>
            <a:ext cx="514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新規にジオメトリカラムをもつテーブルをもつ列を作成する</a:t>
            </a:r>
            <a:endParaRPr kumimoji="1" lang="ja-JP" altLang="en-US" sz="1600" dirty="0"/>
          </a:p>
        </p:txBody>
      </p:sp>
      <p:sp>
        <p:nvSpPr>
          <p:cNvPr id="8" name="正方形/長方形 7"/>
          <p:cNvSpPr/>
          <p:nvPr/>
        </p:nvSpPr>
        <p:spPr>
          <a:xfrm>
            <a:off x="1996448" y="5190497"/>
            <a:ext cx="7376152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AddGeometryColumn</a:t>
            </a:r>
            <a:r>
              <a:rPr lang="en-US" altLang="ja-JP" dirty="0" smtClean="0"/>
              <a:t>()</a:t>
            </a:r>
            <a:r>
              <a:rPr lang="ja-JP" altLang="en-US" dirty="0" smtClean="0"/>
              <a:t>・・・</a:t>
            </a:r>
            <a:r>
              <a:rPr lang="ja-JP" altLang="en-US" dirty="0"/>
              <a:t>テーブル</a:t>
            </a:r>
            <a:r>
              <a:rPr lang="ja-JP" altLang="en-US" dirty="0" smtClean="0"/>
              <a:t>にジオメトリカラムを作成する</a:t>
            </a:r>
            <a:endParaRPr lang="en-US" altLang="ja-JP" dirty="0"/>
          </a:p>
          <a:p>
            <a:r>
              <a:rPr lang="en-US" altLang="ja-JP" dirty="0" smtClean="0"/>
              <a:t>‘</a:t>
            </a:r>
            <a:r>
              <a:rPr lang="ja-JP" altLang="en-US" dirty="0" smtClean="0"/>
              <a:t>テーブル名</a:t>
            </a:r>
            <a:r>
              <a:rPr lang="en-US" altLang="ja-JP" dirty="0" smtClean="0"/>
              <a:t>’, ‘</a:t>
            </a:r>
            <a:r>
              <a:rPr lang="ja-JP" altLang="en-US" dirty="0" smtClean="0"/>
              <a:t>新規ジオメトリカラムの列名（任意）</a:t>
            </a:r>
            <a:r>
              <a:rPr lang="en-US" altLang="ja-JP" dirty="0" smtClean="0"/>
              <a:t>’, 2451</a:t>
            </a:r>
            <a:r>
              <a:rPr lang="ja-JP" altLang="en-US" dirty="0" smtClean="0"/>
              <a:t>（</a:t>
            </a:r>
            <a:r>
              <a:rPr lang="en-US" altLang="ja-JP" dirty="0" smtClean="0"/>
              <a:t>SRID</a:t>
            </a:r>
            <a:r>
              <a:rPr lang="ja-JP" altLang="en-US" dirty="0" smtClean="0"/>
              <a:t>）</a:t>
            </a:r>
            <a:r>
              <a:rPr lang="en-US" altLang="ja-JP" dirty="0" smtClean="0"/>
              <a:t>, ‘</a:t>
            </a:r>
            <a:r>
              <a:rPr lang="ja-JP" altLang="en-US" dirty="0" smtClean="0"/>
              <a:t>データタイプ</a:t>
            </a:r>
            <a:r>
              <a:rPr lang="en-US" altLang="ja-JP" dirty="0" smtClean="0"/>
              <a:t>’, 2</a:t>
            </a:r>
            <a:r>
              <a:rPr lang="ja-JP" altLang="en-US" dirty="0" smtClean="0"/>
              <a:t>（</a:t>
            </a:r>
            <a:r>
              <a:rPr lang="ja-JP" altLang="en-US" dirty="0" err="1" smtClean="0"/>
              <a:t>ｘ</a:t>
            </a:r>
            <a:r>
              <a:rPr lang="ja-JP" altLang="en-US" dirty="0" smtClean="0"/>
              <a:t>とｙなので２）</a:t>
            </a:r>
            <a:endParaRPr lang="en-US" altLang="ja-JP" dirty="0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399008" y="3088087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150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42" y="905510"/>
            <a:ext cx="5892800" cy="453009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797300" y="1898823"/>
            <a:ext cx="3923442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*</a:t>
            </a:r>
          </a:p>
          <a:p>
            <a:r>
              <a:rPr lang="en-US" altLang="ja-JP" b="1" dirty="0" smtClean="0">
                <a:solidFill>
                  <a:srgbClr val="00B050"/>
                </a:solidFill>
              </a:rPr>
              <a:t>F</a:t>
            </a:r>
            <a:r>
              <a:rPr lang="ja-JP" altLang="en-US" b="1" dirty="0" smtClean="0">
                <a:solidFill>
                  <a:srgbClr val="00B050"/>
                </a:solidFill>
              </a:rPr>
              <a:t>rom </a:t>
            </a:r>
            <a:r>
              <a:rPr lang="ja-JP" altLang="en-US" b="1" dirty="0">
                <a:solidFill>
                  <a:srgbClr val="00B050"/>
                </a:solidFill>
              </a:rPr>
              <a:t>station;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4774342" y="2423326"/>
            <a:ext cx="2045558" cy="1378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532685" y="304705"/>
            <a:ext cx="6483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新規にジオメトリカラムをもつテーブルをもつ列（</a:t>
            </a:r>
            <a:r>
              <a:rPr lang="en-US" altLang="ja-JP" sz="1600" dirty="0" err="1"/>
              <a:t>new_geom</a:t>
            </a:r>
            <a:r>
              <a:rPr kumimoji="1" lang="ja-JP" altLang="en-US" sz="1600" dirty="0" smtClean="0"/>
              <a:t>）</a:t>
            </a:r>
            <a:r>
              <a:rPr lang="ja-JP" altLang="en-US" sz="1600" dirty="0" smtClean="0"/>
              <a:t>が</a:t>
            </a:r>
            <a:r>
              <a:rPr kumimoji="1" lang="ja-JP" altLang="en-US" sz="1600" dirty="0" smtClean="0"/>
              <a:t>作成された</a:t>
            </a:r>
            <a:endParaRPr kumimoji="1" lang="ja-JP" altLang="en-US" sz="1600" dirty="0"/>
          </a:p>
        </p:txBody>
      </p:sp>
      <p:sp>
        <p:nvSpPr>
          <p:cNvPr id="8" name="正方形/長方形 7"/>
          <p:cNvSpPr/>
          <p:nvPr/>
        </p:nvSpPr>
        <p:spPr>
          <a:xfrm>
            <a:off x="4866323" y="5435600"/>
            <a:ext cx="3462679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SELECT </a:t>
            </a:r>
            <a:r>
              <a:rPr lang="ja-JP" altLang="en-US" b="1" dirty="0" smtClean="0"/>
              <a:t>*・・・　*すべてのレコードを表示する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54120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04" y="795659"/>
            <a:ext cx="5507045" cy="423354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794000" y="201750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CREATE INDEX </a:t>
            </a:r>
            <a:r>
              <a:rPr lang="en-US" altLang="ja-JP" sz="1400" b="1" dirty="0" err="1">
                <a:solidFill>
                  <a:srgbClr val="00B050"/>
                </a:solidFill>
              </a:rPr>
              <a:t>n_geom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ON station USING </a:t>
            </a:r>
            <a:r>
              <a:rPr lang="en-US" altLang="ja-JP" sz="1400" b="1" dirty="0" err="1">
                <a:solidFill>
                  <a:srgbClr val="00B050"/>
                </a:solidFill>
              </a:rPr>
              <a:t>GiST</a:t>
            </a:r>
            <a:r>
              <a:rPr lang="en-US" altLang="ja-JP" sz="1400" b="1" dirty="0">
                <a:solidFill>
                  <a:srgbClr val="00B050"/>
                </a:solidFill>
              </a:rPr>
              <a:t> (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new_geom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);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08350" y="212532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空間インデックスの作成</a:t>
            </a:r>
            <a:endParaRPr kumimoji="1" lang="ja-JP" altLang="en-US" sz="1800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959100" y="2499679"/>
            <a:ext cx="85090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4229100" y="5130225"/>
            <a:ext cx="52371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+mj-ea"/>
                <a:ea typeface="+mj-ea"/>
              </a:rPr>
              <a:t>CREATE INDEX </a:t>
            </a:r>
            <a:r>
              <a:rPr lang="ja-JP" altLang="en-US" sz="1600" dirty="0" smtClean="0">
                <a:latin typeface="+mj-ea"/>
                <a:ea typeface="+mj-ea"/>
              </a:rPr>
              <a:t>・・・インデックスを作成する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en-US" altLang="ja-JP" sz="1600" dirty="0" smtClean="0">
                <a:latin typeface="+mj-ea"/>
                <a:ea typeface="+mj-ea"/>
              </a:rPr>
              <a:t>USING </a:t>
            </a:r>
            <a:r>
              <a:rPr lang="en-US" altLang="ja-JP" sz="1600" dirty="0" err="1" smtClean="0">
                <a:latin typeface="+mj-ea"/>
                <a:ea typeface="+mj-ea"/>
              </a:rPr>
              <a:t>GiST</a:t>
            </a:r>
            <a:r>
              <a:rPr lang="ja-JP" altLang="en-US" sz="1600" dirty="0" smtClean="0">
                <a:latin typeface="+mj-ea"/>
                <a:ea typeface="+mj-ea"/>
              </a:rPr>
              <a:t>・・・インデックスを空間インデックスとする</a:t>
            </a:r>
            <a:endParaRPr lang="ja-JP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3471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63045"/>
            <a:ext cx="6070600" cy="466677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571875" y="2273972"/>
            <a:ext cx="4149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UPDATE station SET 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new_geom</a:t>
            </a:r>
            <a:r>
              <a:rPr lang="en-US" altLang="ja-JP" sz="1400" b="1" dirty="0">
                <a:solidFill>
                  <a:srgbClr val="00B050"/>
                </a:solidFill>
              </a:rPr>
              <a:t> = </a:t>
            </a:r>
            <a:r>
              <a:rPr lang="en-US" altLang="ja-JP" sz="1400" b="1" dirty="0" err="1">
                <a:solidFill>
                  <a:srgbClr val="00B050"/>
                </a:solidFill>
              </a:rPr>
              <a:t>ST_Centroid</a:t>
            </a:r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  <a:r>
              <a:rPr lang="en-US" altLang="ja-JP" sz="1400" b="1" dirty="0" err="1">
                <a:solidFill>
                  <a:srgbClr val="00B050"/>
                </a:solidFill>
              </a:rPr>
              <a:t>geom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);</a:t>
            </a:r>
            <a:endParaRPr lang="en-US" altLang="ja-JP" sz="1400" b="1" dirty="0">
              <a:solidFill>
                <a:srgbClr val="00B05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54938" y="147664"/>
            <a:ext cx="2964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列に駅のジオメトリーを追加する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3686176" y="4983426"/>
            <a:ext cx="5215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/>
              <a:t>UPDATE </a:t>
            </a:r>
            <a:r>
              <a:rPr lang="ja-JP" altLang="en-US" sz="1400" b="1" dirty="0" smtClean="0"/>
              <a:t>テーブル</a:t>
            </a:r>
            <a:r>
              <a:rPr lang="en-US" altLang="ja-JP" sz="1400" b="1" dirty="0" smtClean="0"/>
              <a:t> </a:t>
            </a:r>
            <a:r>
              <a:rPr lang="en-US" altLang="ja-JP" sz="1400" b="1" dirty="0"/>
              <a:t>SET </a:t>
            </a:r>
            <a:r>
              <a:rPr lang="ja-JP" altLang="en-US" sz="1400" b="1" dirty="0" smtClean="0"/>
              <a:t>列</a:t>
            </a:r>
            <a:r>
              <a:rPr lang="ja-JP" altLang="en-US" sz="1400" b="1" dirty="0"/>
              <a:t>名</a:t>
            </a:r>
            <a:r>
              <a:rPr lang="en-US" altLang="ja-JP" sz="1400" b="1" dirty="0" smtClean="0"/>
              <a:t> </a:t>
            </a:r>
            <a:r>
              <a:rPr lang="ja-JP" altLang="en-US" sz="1400" b="1" dirty="0" smtClean="0"/>
              <a:t>・・・テーブル内の列の値を更新する</a:t>
            </a:r>
            <a:endParaRPr lang="en-US" altLang="ja-JP" sz="1400" b="1" dirty="0" smtClean="0"/>
          </a:p>
          <a:p>
            <a:r>
              <a:rPr lang="en-US" altLang="ja-JP" sz="1400" b="1" dirty="0" smtClean="0"/>
              <a:t>= </a:t>
            </a:r>
            <a:r>
              <a:rPr lang="en-US" altLang="ja-JP" sz="1400" b="1" dirty="0" err="1"/>
              <a:t>ST_Centroid</a:t>
            </a:r>
            <a:r>
              <a:rPr lang="en-US" altLang="ja-JP" sz="1400" b="1" dirty="0"/>
              <a:t>(</a:t>
            </a:r>
            <a:r>
              <a:rPr lang="en-US" altLang="ja-JP" sz="1400" b="1" dirty="0" err="1"/>
              <a:t>geom</a:t>
            </a:r>
            <a:r>
              <a:rPr lang="en-US" altLang="ja-JP" sz="1400" b="1" dirty="0" smtClean="0"/>
              <a:t>);</a:t>
            </a:r>
            <a:r>
              <a:rPr lang="ja-JP" altLang="en-US" sz="1400" b="1" dirty="0" smtClean="0"/>
              <a:t>・・・中心座標を取得する</a:t>
            </a:r>
            <a:r>
              <a:rPr lang="ja-JP" altLang="en-US" sz="1400" b="1" dirty="0"/>
              <a:t>関数</a:t>
            </a:r>
            <a:endParaRPr lang="en-US" altLang="ja-JP" sz="1400" b="1" dirty="0" smtClean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3686175" y="2670163"/>
            <a:ext cx="85090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831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1613"/>
            <a:ext cx="6858000" cy="527208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981200" y="1177297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SELECT*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station;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956299" y="3556000"/>
            <a:ext cx="1943101" cy="1701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19027" y="2830512"/>
            <a:ext cx="5086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列（</a:t>
            </a:r>
            <a:r>
              <a:rPr kumimoji="1" lang="en-US" altLang="ja-JP" sz="1600" b="1" dirty="0" err="1" smtClean="0"/>
              <a:t>new_geom</a:t>
            </a:r>
            <a:r>
              <a:rPr kumimoji="1" lang="ja-JP" altLang="en-US" sz="1600" b="1" dirty="0" smtClean="0"/>
              <a:t>）</a:t>
            </a:r>
            <a:r>
              <a:rPr lang="ja-JP" altLang="en-US" sz="1600" b="1" dirty="0" smtClean="0"/>
              <a:t>に、</a:t>
            </a:r>
            <a:r>
              <a:rPr kumimoji="1" lang="ja-JP" altLang="en-US" sz="1600" b="1" dirty="0" smtClean="0"/>
              <a:t>駅のジオメトリーが新規に追加された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594564" y="2012156"/>
            <a:ext cx="21636" cy="168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78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0136" y="2483447"/>
            <a:ext cx="8325264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u="none" dirty="0" smtClean="0"/>
              <a:t>事前に</a:t>
            </a:r>
            <a:r>
              <a:rPr kumimoji="1" lang="en-US" altLang="ja-JP" b="1" u="none" dirty="0" err="1" smtClean="0">
                <a:solidFill>
                  <a:srgbClr val="00B050"/>
                </a:solidFill>
              </a:rPr>
              <a:t>pgAdminⅲ</a:t>
            </a:r>
            <a:r>
              <a:rPr kumimoji="1" lang="ja-JP" altLang="en-US" u="none" dirty="0" smtClean="0"/>
              <a:t>と</a:t>
            </a:r>
            <a:r>
              <a:rPr kumimoji="1" lang="en-US" altLang="ja-JP" b="1" u="none" dirty="0" err="1" smtClean="0">
                <a:solidFill>
                  <a:srgbClr val="00B050"/>
                </a:solidFill>
              </a:rPr>
              <a:t>PostGIS</a:t>
            </a:r>
            <a:r>
              <a:rPr kumimoji="1" lang="ja-JP" altLang="en-US" u="none" dirty="0" smtClean="0"/>
              <a:t>をインストールしておく</a:t>
            </a:r>
            <a:endParaRPr kumimoji="1" lang="ja-JP" altLang="en-US" u="none" dirty="0"/>
          </a:p>
        </p:txBody>
      </p:sp>
    </p:spTree>
    <p:extLst>
      <p:ext uri="{BB962C8B-B14F-4D97-AF65-F5344CB8AC3E}">
        <p14:creationId xmlns:p14="http://schemas.microsoft.com/office/powerpoint/2010/main" val="204875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4" y="673099"/>
            <a:ext cx="6030345" cy="463582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336800" y="177826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SELECT ku.n03_003, count(*) AS </a:t>
            </a:r>
            <a:r>
              <a:rPr lang="en-US" altLang="ja-JP" sz="1400" b="1" dirty="0" err="1">
                <a:solidFill>
                  <a:srgbClr val="00B050"/>
                </a:solidFill>
              </a:rPr>
              <a:t>stncnt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FROM station LEFT JOIN </a:t>
            </a:r>
            <a:r>
              <a:rPr lang="en-US" altLang="ja-JP" sz="1400" b="1" dirty="0" err="1">
                <a:solidFill>
                  <a:srgbClr val="00B050"/>
                </a:solidFill>
              </a:rPr>
              <a:t>ku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ON </a:t>
            </a:r>
            <a:r>
              <a:rPr lang="en-US" altLang="ja-JP" sz="1400" b="1" dirty="0" err="1">
                <a:solidFill>
                  <a:srgbClr val="00B050"/>
                </a:solidFill>
              </a:rPr>
              <a:t>ST_WithIn</a:t>
            </a:r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  <a:r>
              <a:rPr lang="en-US" altLang="ja-JP" sz="1400" b="1" dirty="0" err="1">
                <a:solidFill>
                  <a:srgbClr val="00B050"/>
                </a:solidFill>
              </a:rPr>
              <a:t>station.new_geom</a:t>
            </a:r>
            <a:r>
              <a:rPr lang="en-US" altLang="ja-JP" sz="1400" b="1" dirty="0">
                <a:solidFill>
                  <a:srgbClr val="00B050"/>
                </a:solidFill>
              </a:rPr>
              <a:t>, </a:t>
            </a:r>
            <a:r>
              <a:rPr lang="en-US" altLang="ja-JP" sz="1400" b="1" dirty="0" err="1">
                <a:solidFill>
                  <a:srgbClr val="00B050"/>
                </a:solidFill>
              </a:rPr>
              <a:t>ku.geom</a:t>
            </a:r>
            <a:r>
              <a:rPr lang="en-US" altLang="ja-JP" sz="1400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GROUP BY ku.n03_003;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04353" y="185764"/>
            <a:ext cx="4604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別のテーブルを用いて、</a:t>
            </a:r>
            <a:r>
              <a:rPr kumimoji="1" lang="en-US" altLang="ja-JP" sz="1600" b="1" dirty="0" smtClean="0"/>
              <a:t>23</a:t>
            </a:r>
            <a:r>
              <a:rPr kumimoji="1" lang="ja-JP" altLang="en-US" sz="1600" b="1" dirty="0" smtClean="0"/>
              <a:t>区ごとに駅数を計算する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2048540" y="5308926"/>
            <a:ext cx="70237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a LEFT JOIN b </a:t>
            </a:r>
            <a:r>
              <a:rPr lang="ja-JP" altLang="en-US" sz="1600" b="1" dirty="0" smtClean="0"/>
              <a:t>・・・　</a:t>
            </a:r>
            <a:r>
              <a:rPr lang="en-US" altLang="ja-JP" sz="1600" b="1" dirty="0" smtClean="0"/>
              <a:t>a</a:t>
            </a:r>
            <a:r>
              <a:rPr lang="ja-JP" altLang="en-US" sz="1600" b="1" dirty="0" smtClean="0"/>
              <a:t>が結合</a:t>
            </a:r>
            <a:r>
              <a:rPr lang="ja-JP" altLang="en-US" sz="1600" b="1" dirty="0"/>
              <a:t>条件</a:t>
            </a:r>
            <a:r>
              <a:rPr lang="ja-JP" altLang="en-US" sz="1600" b="1" dirty="0" smtClean="0"/>
              <a:t>に一致しなくてもレコードを表示する（外部結合）　　</a:t>
            </a:r>
            <a:r>
              <a:rPr lang="en-US" altLang="ja-JP" sz="1600" b="1" dirty="0" smtClean="0"/>
              <a:t> </a:t>
            </a:r>
            <a:endParaRPr lang="ja-JP" altLang="en-US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3000375" y="2881156"/>
            <a:ext cx="85090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69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23874"/>
            <a:ext cx="6604000" cy="507682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632583" y="154122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400" b="1" dirty="0" smtClean="0">
                <a:solidFill>
                  <a:srgbClr val="00B050"/>
                </a:solidFill>
              </a:rPr>
              <a:t>SELECT</a:t>
            </a:r>
            <a:endParaRPr lang="ja-JP" altLang="en-US" sz="1400" b="1" dirty="0">
              <a:solidFill>
                <a:srgbClr val="00B050"/>
              </a:solidFill>
            </a:endParaRPr>
          </a:p>
          <a:p>
            <a:r>
              <a:rPr lang="ja-JP" altLang="en-US" sz="1400" b="1" dirty="0">
                <a:solidFill>
                  <a:srgbClr val="00B050"/>
                </a:solidFill>
              </a:rPr>
              <a:t>n03_003,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area2 / 1000000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FROM ku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17800" y="185320"/>
            <a:ext cx="3733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面積の単位を</a:t>
            </a:r>
            <a:r>
              <a:rPr kumimoji="1" lang="ja-JP" altLang="en-US" sz="1600" dirty="0" err="1" smtClean="0"/>
              <a:t>ｋ</a:t>
            </a:r>
            <a:r>
              <a:rPr kumimoji="1" lang="ja-JP" altLang="en-US" sz="1600" dirty="0" smtClean="0"/>
              <a:t>㎡にする式を確認しておく</a:t>
            </a:r>
            <a:endParaRPr kumimoji="1"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2870200" y="2649536"/>
            <a:ext cx="1222375" cy="1249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459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661510"/>
            <a:ext cx="6375400" cy="490108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378200" y="172705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400" b="1" dirty="0" smtClean="0">
                <a:solidFill>
                  <a:srgbClr val="00B050"/>
                </a:solidFill>
              </a:rPr>
              <a:t>SELECT</a:t>
            </a:r>
            <a:endParaRPr lang="ja-JP" altLang="en-US" sz="1400" b="1" dirty="0">
              <a:solidFill>
                <a:srgbClr val="00B050"/>
              </a:solidFill>
            </a:endParaRPr>
          </a:p>
          <a:p>
            <a:r>
              <a:rPr lang="ja-JP" altLang="en-US" sz="1400" b="1" dirty="0">
                <a:solidFill>
                  <a:srgbClr val="00B050"/>
                </a:solidFill>
              </a:rPr>
              <a:t>n03_003,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Sum(area2 / 1000000)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AS area</a:t>
            </a:r>
          </a:p>
          <a:p>
            <a:r>
              <a:rPr lang="ja-JP" altLang="en-US" sz="1400" b="1" dirty="0" smtClean="0">
                <a:solidFill>
                  <a:srgbClr val="00B050"/>
                </a:solidFill>
              </a:rPr>
              <a:t>INTO　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new_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area</a:t>
            </a:r>
            <a:endParaRPr lang="ja-JP" altLang="en-US" sz="1400" b="1" dirty="0">
              <a:solidFill>
                <a:srgbClr val="00B050"/>
              </a:solidFill>
            </a:endParaRPr>
          </a:p>
          <a:p>
            <a:r>
              <a:rPr lang="ja-JP" altLang="en-US" sz="1400" b="1" dirty="0">
                <a:solidFill>
                  <a:srgbClr val="00B050"/>
                </a:solidFill>
              </a:rPr>
              <a:t>FROM ku GROUP BY n03_003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40530" y="163233"/>
            <a:ext cx="4703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駅密度を計算するために新規にテーブルを作成する</a:t>
            </a:r>
            <a:endParaRPr kumimoji="1" lang="ja-JP" altLang="en-US" sz="1600" b="1" dirty="0"/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3181724" y="3112054"/>
            <a:ext cx="392952" cy="59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07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6" y="711830"/>
            <a:ext cx="6066503" cy="466362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707029" y="151519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SELECT n03_003,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SELECT count(*)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FROM station LEFT JOIN </a:t>
            </a:r>
            <a:r>
              <a:rPr lang="en-US" altLang="ja-JP" sz="1400" b="1" dirty="0" err="1">
                <a:solidFill>
                  <a:srgbClr val="00B050"/>
                </a:solidFill>
              </a:rPr>
              <a:t>ku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ON </a:t>
            </a:r>
            <a:r>
              <a:rPr lang="en-US" altLang="ja-JP" sz="1400" b="1" dirty="0" err="1">
                <a:solidFill>
                  <a:srgbClr val="00B050"/>
                </a:solidFill>
              </a:rPr>
              <a:t>ST_WithIn</a:t>
            </a:r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new_geom</a:t>
            </a:r>
            <a:r>
              <a:rPr lang="en-US" altLang="ja-JP" sz="1400" b="1" dirty="0">
                <a:solidFill>
                  <a:srgbClr val="00B050"/>
                </a:solidFill>
              </a:rPr>
              <a:t>, </a:t>
            </a:r>
            <a:r>
              <a:rPr lang="en-US" altLang="ja-JP" sz="1400" b="1" dirty="0" err="1">
                <a:solidFill>
                  <a:srgbClr val="00B050"/>
                </a:solidFill>
              </a:rPr>
              <a:t>ku.geom</a:t>
            </a:r>
            <a:r>
              <a:rPr lang="en-US" altLang="ja-JP" sz="1400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WHERE ku.n03_003= new_area.n03_003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) / area AS test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FROM 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new_area</a:t>
            </a:r>
            <a:r>
              <a:rPr lang="en-US" altLang="ja-JP" sz="1400" b="1" dirty="0">
                <a:solidFill>
                  <a:srgbClr val="00B050"/>
                </a:solidFill>
              </a:rPr>
              <a:t>;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2296460" y="3384698"/>
            <a:ext cx="348128" cy="5281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707029" y="222395"/>
            <a:ext cx="2720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区ごとに駅密度</a:t>
            </a:r>
            <a:r>
              <a:rPr lang="ja-JP" altLang="en-US" sz="1600" b="1" dirty="0"/>
              <a:t>が</a:t>
            </a:r>
            <a:r>
              <a:rPr kumimoji="1" lang="ja-JP" altLang="en-US" sz="1600" b="1" dirty="0" smtClean="0"/>
              <a:t>計算できた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4728522" y="364878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600" dirty="0" smtClean="0"/>
              <a:t>WHERE </a:t>
            </a:r>
            <a:r>
              <a:rPr lang="en-US" altLang="ja-JP" sz="1600" dirty="0"/>
              <a:t>ku.n03_003= new_area.n03_003</a:t>
            </a:r>
          </a:p>
          <a:p>
            <a:r>
              <a:rPr lang="en-US" altLang="ja-JP" sz="1600" dirty="0"/>
              <a:t>) / area AS </a:t>
            </a:r>
            <a:r>
              <a:rPr lang="en-US" altLang="ja-JP" sz="1600" dirty="0" smtClean="0"/>
              <a:t>test</a:t>
            </a:r>
            <a:r>
              <a:rPr lang="ja-JP" altLang="en-US" sz="1600" dirty="0" smtClean="0"/>
              <a:t>　・・・・　駅数</a:t>
            </a:r>
            <a:r>
              <a:rPr lang="en-US" altLang="ja-JP" sz="1600" dirty="0" smtClean="0"/>
              <a:t>/</a:t>
            </a:r>
            <a:r>
              <a:rPr lang="ja-JP" altLang="en-US" sz="1600" dirty="0" smtClean="0"/>
              <a:t>面積＝駅密度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180299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97222" y="20728"/>
            <a:ext cx="7250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ＱＧＩＳで表示するための</a:t>
            </a:r>
            <a:r>
              <a:rPr lang="en-US" altLang="ja-JP" sz="3200" b="1" dirty="0">
                <a:solidFill>
                  <a:srgbClr val="0070C0"/>
                </a:solidFill>
              </a:rPr>
              <a:t>VIEW</a:t>
            </a:r>
            <a:r>
              <a:rPr lang="ja-JP" altLang="en-US" sz="3200" b="1" dirty="0">
                <a:solidFill>
                  <a:srgbClr val="0070C0"/>
                </a:solidFill>
              </a:rPr>
              <a:t>を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作成す</a:t>
            </a:r>
            <a:r>
              <a:rPr lang="ja-JP" altLang="en-US" sz="3200" b="1" dirty="0">
                <a:solidFill>
                  <a:srgbClr val="0070C0"/>
                </a:solidFill>
              </a:rPr>
              <a:t>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2" y="779133"/>
            <a:ext cx="6061862" cy="46600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832200" y="1407245"/>
            <a:ext cx="4503084" cy="203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CREATE VIEW test AS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SELECT gid, ku.n03_003, geom,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( SELECT count(*)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station LEFT JOIN ku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ON ST_WithIn(new_geom, ku.geom)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WHERE ku.n03_003= new_area.n03_003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) / area AS test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 LEFT JOIN new_area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ON ku.n03_003=new_area.n03_003;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1685925" y="3444341"/>
            <a:ext cx="846419" cy="384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4524365" y="4072453"/>
            <a:ext cx="4163127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CREATE </a:t>
            </a:r>
            <a:r>
              <a:rPr lang="ja-JP" altLang="en-US" b="1" dirty="0" smtClean="0"/>
              <a:t>VIEW　</a:t>
            </a:r>
            <a:r>
              <a:rPr lang="ja-JP" altLang="en-US" b="1" dirty="0"/>
              <a:t> </a:t>
            </a:r>
            <a:r>
              <a:rPr lang="ja-JP" altLang="en-US" b="1" dirty="0" smtClean="0"/>
              <a:t>仮想テーブルであるVIEWを作成する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8878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29" y="866245"/>
            <a:ext cx="6008914" cy="4619352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で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計算結果を表示する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94" y="2324866"/>
            <a:ext cx="3451412" cy="291780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957170" y="1422400"/>
            <a:ext cx="175560" cy="173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54589" y="5020235"/>
            <a:ext cx="367552" cy="98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185334" y="3556000"/>
            <a:ext cx="3187701" cy="74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57170" y="1595718"/>
            <a:ext cx="176202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　　をクリックする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340228" y="3630706"/>
            <a:ext cx="332424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②　</a:t>
            </a:r>
            <a:r>
              <a:rPr kumimoji="1" lang="en-US" altLang="ja-JP" dirty="0" smtClean="0"/>
              <a:t>CREATE VIEW</a:t>
            </a:r>
            <a:r>
              <a:rPr kumimoji="1" lang="ja-JP" altLang="en-US" dirty="0" smtClean="0"/>
              <a:t>　で作成した</a:t>
            </a:r>
            <a:r>
              <a:rPr lang="en-US" altLang="ja-JP" dirty="0" smtClean="0"/>
              <a:t>test</a:t>
            </a:r>
            <a:r>
              <a:rPr lang="ja-JP" altLang="en-US" dirty="0" smtClean="0"/>
              <a:t>を選択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10611" y="4711817"/>
            <a:ext cx="14318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③追加をクリック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6571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04" y="525090"/>
            <a:ext cx="6641171" cy="51054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329641" y="155758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ＱＧＩＳで</a:t>
            </a:r>
            <a:r>
              <a:rPr lang="ja-JP" altLang="en-US" sz="1800" b="1" dirty="0" smtClean="0"/>
              <a:t>読み込みができた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65542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390090" y="305476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属性テーブルを確認する</a:t>
            </a:r>
            <a:endParaRPr kumimoji="1"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4099" y="748385"/>
            <a:ext cx="5522258" cy="443457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62249" y="4740046"/>
            <a:ext cx="510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計算結果が追加されているため、これに従って</a:t>
            </a:r>
            <a:r>
              <a:rPr lang="ja-JP" altLang="en-US" sz="1600" dirty="0"/>
              <a:t>分類</a:t>
            </a:r>
            <a:r>
              <a:rPr lang="ja-JP" altLang="en-US" sz="1600" dirty="0" smtClean="0"/>
              <a:t>する。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1954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55" y="498102"/>
            <a:ext cx="8362950" cy="49339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046737" y="91072"/>
            <a:ext cx="3353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1</a:t>
            </a:r>
            <a:r>
              <a:rPr kumimoji="1" lang="ja-JP" altLang="en-US" sz="1600" b="1" dirty="0" err="1" smtClean="0"/>
              <a:t>ｋ</a:t>
            </a:r>
            <a:r>
              <a:rPr kumimoji="1" lang="ja-JP" altLang="en-US" sz="1600" b="1" dirty="0" smtClean="0"/>
              <a:t>㎡あたりの駅の割合を色分けする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93383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9" y="726258"/>
            <a:ext cx="6357257" cy="488714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435048" y="116114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/>
              <a:t>駅</a:t>
            </a:r>
            <a:r>
              <a:rPr lang="ja-JP" altLang="en-US" sz="1800" b="1" dirty="0"/>
              <a:t>密度</a:t>
            </a:r>
            <a:r>
              <a:rPr lang="ja-JP" altLang="en-US" sz="1800" b="1" dirty="0" smtClean="0"/>
              <a:t>が表示できた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309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4" y="1172001"/>
            <a:ext cx="5909593" cy="454299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590834" y="833447"/>
            <a:ext cx="2098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/>
              <a:t>pgAdminⅲ</a:t>
            </a:r>
            <a:r>
              <a:rPr lang="ja-JP" altLang="en-US" sz="1600" dirty="0" smtClean="0"/>
              <a:t>を起動する</a:t>
            </a:r>
            <a:endParaRPr lang="ja-JP" altLang="en-US" sz="1600" dirty="0"/>
          </a:p>
        </p:txBody>
      </p:sp>
      <p:sp>
        <p:nvSpPr>
          <p:cNvPr id="2" name="正方形/長方形 1"/>
          <p:cNvSpPr/>
          <p:nvPr/>
        </p:nvSpPr>
        <p:spPr>
          <a:xfrm>
            <a:off x="336950" y="93456"/>
            <a:ext cx="7430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①　データベースの作成とテーブルの表示</a:t>
            </a:r>
            <a:endParaRPr lang="en-US" altLang="ja-JP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1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u="none" dirty="0" err="1" smtClean="0"/>
              <a:t>PostGIS</a:t>
            </a:r>
            <a:r>
              <a:rPr kumimoji="1" lang="ja-JP" altLang="en-US" sz="3200" b="1" u="none" dirty="0" smtClean="0"/>
              <a:t>を勉強したい方へ</a:t>
            </a:r>
            <a:endParaRPr kumimoji="1" lang="ja-JP" altLang="en-US" sz="3200" b="1" u="none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71475" y="1090218"/>
            <a:ext cx="8772525" cy="376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①</a:t>
            </a:r>
            <a:r>
              <a:rPr kumimoji="1" lang="en-US" altLang="ja-JP" dirty="0" err="1" smtClean="0"/>
              <a:t>PostGIS</a:t>
            </a:r>
            <a:r>
              <a:rPr lang="ja-JP" altLang="en-US" dirty="0" smtClean="0"/>
              <a:t>の使い方を勉強したい</a:t>
            </a:r>
            <a:r>
              <a:rPr lang="ja-JP" altLang="en-US" dirty="0" smtClean="0"/>
              <a:t>方</a:t>
            </a:r>
            <a:r>
              <a:rPr lang="ja-JP" altLang="en-US" dirty="0"/>
              <a:t>　</a:t>
            </a:r>
            <a:r>
              <a:rPr lang="en-US" altLang="ja-JP" dirty="0" smtClean="0"/>
              <a:t>Boundless</a:t>
            </a:r>
            <a:r>
              <a:rPr lang="ja-JP" altLang="en-US" dirty="0" smtClean="0"/>
              <a:t>作成　ＰｏｓｔＧＩＳワークショップ</a:t>
            </a:r>
            <a:r>
              <a:rPr lang="ja-JP" altLang="en-US" dirty="0" smtClean="0"/>
              <a:t>資料</a:t>
            </a:r>
            <a:endParaRPr lang="en-US" altLang="ja-JP" dirty="0" smtClean="0"/>
          </a:p>
          <a:p>
            <a:r>
              <a:rPr lang="ja-JP" altLang="en-US" dirty="0">
                <a:hlinkClick r:id="rId2"/>
              </a:rPr>
              <a:t>http://workshops.boundlessgeo.com/postgis-intro-jp/index.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②本教材の参考サイト　農業・食品産業技術総合研究機構 近畿中国四国農業研究センター　寺元郁博 氏 作成　</a:t>
            </a:r>
          </a:p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smtClean="0">
                <a:hlinkClick r:id="rId3"/>
              </a:rPr>
              <a:t>lets.postgresql.jp/documents/tutorial/PostGIS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③</a:t>
            </a:r>
            <a:r>
              <a:rPr lang="en-US" altLang="ja-JP" dirty="0"/>
              <a:t>PostgreSQL</a:t>
            </a:r>
            <a:r>
              <a:rPr lang="ja-JP" altLang="en-US" dirty="0"/>
              <a:t>を勉強したい</a:t>
            </a:r>
            <a:r>
              <a:rPr lang="ja-JP" altLang="en-US" dirty="0" smtClean="0"/>
              <a:t>方</a:t>
            </a:r>
            <a:r>
              <a:rPr lang="ja-JP" altLang="en-US" dirty="0"/>
              <a:t>　</a:t>
            </a:r>
            <a:r>
              <a:rPr lang="en-US" altLang="ja-JP" dirty="0"/>
              <a:t>PostgreSQL</a:t>
            </a:r>
            <a:r>
              <a:rPr lang="ja-JP" altLang="en-US" dirty="0"/>
              <a:t>公式ページ</a:t>
            </a:r>
          </a:p>
          <a:p>
            <a:r>
              <a:rPr lang="ja-JP" altLang="en-US" dirty="0">
                <a:hlinkClick r:id="rId4"/>
              </a:rPr>
              <a:t>http://www.postgresql.org</a:t>
            </a:r>
            <a:r>
              <a:rPr lang="ja-JP" altLang="en-US" dirty="0" smtClean="0">
                <a:hlinkClick r:id="rId4"/>
              </a:rPr>
              <a:t>/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/>
              <a:t>④</a:t>
            </a:r>
            <a:r>
              <a:rPr lang="en-US" altLang="ja-JP" dirty="0" err="1"/>
              <a:t>PostGIS</a:t>
            </a:r>
            <a:r>
              <a:rPr lang="ja-JP" altLang="en-US" dirty="0"/>
              <a:t>を勉強したい</a:t>
            </a:r>
            <a:r>
              <a:rPr lang="ja-JP" altLang="en-US" dirty="0" smtClean="0"/>
              <a:t>方　</a:t>
            </a:r>
            <a:r>
              <a:rPr lang="en-US" altLang="ja-JP" dirty="0" err="1" smtClean="0"/>
              <a:t>PostGIS</a:t>
            </a:r>
            <a:r>
              <a:rPr lang="ja-JP" altLang="en-US" dirty="0"/>
              <a:t>マニュアル</a:t>
            </a:r>
          </a:p>
          <a:p>
            <a:r>
              <a:rPr lang="ja-JP" altLang="en-US" dirty="0">
                <a:hlinkClick r:id="rId5"/>
              </a:rPr>
              <a:t>http://postgis.net/docs/index.</a:t>
            </a:r>
            <a:r>
              <a:rPr lang="ja-JP" altLang="en-US" dirty="0" smtClean="0">
                <a:hlinkClick r:id="rId5"/>
              </a:rPr>
              <a:t>html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/>
              <a:t>⑤</a:t>
            </a:r>
            <a:r>
              <a:rPr lang="en-US" altLang="ja-JP" dirty="0" err="1"/>
              <a:t>PostGIS</a:t>
            </a:r>
            <a:r>
              <a:rPr lang="ja-JP" altLang="en-US" dirty="0"/>
              <a:t>の使い方を勉強したい</a:t>
            </a:r>
            <a:r>
              <a:rPr lang="ja-JP" altLang="en-US" dirty="0" smtClean="0"/>
              <a:t>方　</a:t>
            </a:r>
            <a:r>
              <a:rPr lang="en-US" altLang="ja-JP" dirty="0" smtClean="0"/>
              <a:t>Geopacific.org</a:t>
            </a:r>
            <a:r>
              <a:rPr lang="ja-JP" altLang="en-US" dirty="0" smtClean="0"/>
              <a:t>作成</a:t>
            </a:r>
            <a:endParaRPr lang="en-US" altLang="ja-JP" dirty="0" smtClean="0"/>
          </a:p>
          <a:p>
            <a:r>
              <a:rPr lang="ja-JP" altLang="en-US" dirty="0">
                <a:hlinkClick r:id="rId6"/>
              </a:rPr>
              <a:t>http://www.geopacific.org/opensourcegis/postgis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71475" y="1900415"/>
            <a:ext cx="216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1400" b="1" dirty="0"/>
          </a:p>
          <a:p>
            <a:r>
              <a:rPr lang="ja-JP" altLang="en-US" sz="1100" b="1" dirty="0"/>
              <a:t> </a:t>
            </a:r>
          </a:p>
          <a:p>
            <a:endParaRPr kumimoji="1" lang="ja-JP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1415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43351"/>
            <a:ext cx="7061200" cy="542829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62" y="1657350"/>
            <a:ext cx="3152775" cy="184785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212574" y="874643"/>
            <a:ext cx="1252330" cy="119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63887" y="2484783"/>
            <a:ext cx="2812774" cy="218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212574" y="1137845"/>
            <a:ext cx="1399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①クリックする</a:t>
            </a:r>
            <a:endParaRPr lang="ja-JP" altLang="en-US" sz="1600" dirty="0"/>
          </a:p>
        </p:txBody>
      </p:sp>
      <p:sp>
        <p:nvSpPr>
          <p:cNvPr id="8" name="正方形/長方形 7"/>
          <p:cNvSpPr/>
          <p:nvPr/>
        </p:nvSpPr>
        <p:spPr>
          <a:xfrm>
            <a:off x="5676919" y="2688223"/>
            <a:ext cx="2279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②パスワードを入力する</a:t>
            </a:r>
            <a:endParaRPr lang="ja-JP" altLang="en-US" sz="16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551326" y="1043367"/>
            <a:ext cx="1599333" cy="1118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3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760214"/>
            <a:ext cx="6445250" cy="4954786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358900" y="1273312"/>
            <a:ext cx="1670050" cy="777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765964" y="334388"/>
            <a:ext cx="36311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データベースが編集できる状態になった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8250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65" y="869576"/>
            <a:ext cx="6112785" cy="470627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581792"/>
            <a:ext cx="4438650" cy="493395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79393" y="1735688"/>
            <a:ext cx="1003108" cy="136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404307" y="1758752"/>
            <a:ext cx="487019" cy="16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404307" y="1154822"/>
            <a:ext cx="487019" cy="16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7048" y="2308180"/>
            <a:ext cx="301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①データベースの上にカーソルをあわせて右クリック</a:t>
            </a:r>
            <a:r>
              <a:rPr lang="ja-JP" altLang="en-US" sz="1600" b="1" dirty="0" smtClean="0"/>
              <a:t>し、新しいデータベースを選択する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47816" y="2362682"/>
            <a:ext cx="3110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②　名前を</a:t>
            </a:r>
            <a:r>
              <a:rPr lang="en-US" altLang="ja-JP" sz="1600" b="1" dirty="0" err="1"/>
              <a:t>t</a:t>
            </a:r>
            <a:r>
              <a:rPr kumimoji="1" lang="en-US" altLang="ja-JP" sz="1600" b="1" dirty="0" err="1" smtClean="0"/>
              <a:t>okyo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オーナーを</a:t>
            </a:r>
            <a:r>
              <a:rPr lang="en-US" altLang="ja-JP" sz="1600" b="1" dirty="0" err="1" smtClean="0"/>
              <a:t>postgres</a:t>
            </a:r>
            <a:r>
              <a:rPr lang="ja-JP" altLang="en-US" sz="1600" b="1" dirty="0" smtClean="0"/>
              <a:t>にする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49657" y="4440563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③　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04307" y="5406582"/>
            <a:ext cx="3690701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　定義からエンコードを確認しておく（</a:t>
            </a:r>
            <a:r>
              <a:rPr kumimoji="1" lang="en-US" altLang="ja-JP" b="1" dirty="0" smtClean="0"/>
              <a:t>utf-8</a:t>
            </a:r>
            <a:r>
              <a:rPr kumimoji="1" lang="ja-JP" altLang="en-US" b="1" dirty="0" smtClean="0"/>
              <a:t>）</a:t>
            </a:r>
            <a:endParaRPr kumimoji="1" lang="ja-JP" altLang="en-US" b="1" dirty="0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68965" y="330439"/>
            <a:ext cx="7886700" cy="261409"/>
          </a:xfrm>
        </p:spPr>
        <p:txBody>
          <a:bodyPr>
            <a:noAutofit/>
          </a:bodyPr>
          <a:lstStyle/>
          <a:p>
            <a:r>
              <a:rPr lang="ja-JP" altLang="en-US" sz="3200" u="none" dirty="0" smtClean="0">
                <a:solidFill>
                  <a:srgbClr val="0070C0"/>
                </a:solidFill>
              </a:rPr>
              <a:t>新規データベース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の</a:t>
            </a:r>
            <a:r>
              <a:rPr lang="ja-JP" altLang="en-US" sz="3200" u="none" dirty="0">
                <a:solidFill>
                  <a:srgbClr val="0070C0"/>
                </a:solidFill>
              </a:rPr>
              <a:t>作成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1703975" y="1758752"/>
            <a:ext cx="2732425" cy="45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79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1209" y="531511"/>
            <a:ext cx="6577781" cy="505202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668117" y="1432477"/>
            <a:ext cx="387627" cy="13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334750" y="116757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新しいデータベースが作成された。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293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2479</TotalTime>
  <Words>1246</Words>
  <Application>Microsoft Office PowerPoint</Application>
  <PresentationFormat>画面に合わせる (16:10)</PresentationFormat>
  <Paragraphs>270</Paragraphs>
  <Slides>50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6" baseType="lpstr">
      <vt:lpstr>ＭＳ Ｐゴシック</vt:lpstr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PostGISを利用してGISデータを扱う</vt:lpstr>
      <vt:lpstr>ＰostGIS とは？</vt:lpstr>
      <vt:lpstr>事前にpgAdminⅲとPostGISをインストールしておく</vt:lpstr>
      <vt:lpstr>PowerPoint プレゼンテーション</vt:lpstr>
      <vt:lpstr>PowerPoint プレゼンテーション</vt:lpstr>
      <vt:lpstr>PowerPoint プレゼンテーション</vt:lpstr>
      <vt:lpstr>新規データベースの作成</vt:lpstr>
      <vt:lpstr>PowerPoint プレゼンテーション</vt:lpstr>
      <vt:lpstr>PostGISを追加し、空間解析機能を追加する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ＱＧＩＳでデータベースを読み込む</vt:lpstr>
      <vt:lpstr>PowerPoint プレゼンテーション</vt:lpstr>
      <vt:lpstr>PowerPoint プレゼンテーション</vt:lpstr>
      <vt:lpstr>PowerPoint プレゼンテーション</vt:lpstr>
      <vt:lpstr>②　属性検索</vt:lpstr>
      <vt:lpstr>よく使うSQL文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④　空間結合</vt:lpstr>
      <vt:lpstr>PowerPoint プレゼンテーション</vt:lpstr>
      <vt:lpstr>PowerPoint プレゼンテーション</vt:lpstr>
      <vt:lpstr>⑤　23区内の駅密度を計算する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QGISで計算結果を表示する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PostGISを勉強したい方へ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114</cp:revision>
  <dcterms:created xsi:type="dcterms:W3CDTF">2015-06-26T03:04:37Z</dcterms:created>
  <dcterms:modified xsi:type="dcterms:W3CDTF">2016-03-24T06:27:33Z</dcterms:modified>
</cp:coreProperties>
</file>